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4438" r:id="rId2"/>
    <p:sldId id="13352" r:id="rId3"/>
    <p:sldId id="13380" r:id="rId4"/>
    <p:sldId id="13321" r:id="rId5"/>
    <p:sldId id="13338" r:id="rId6"/>
    <p:sldId id="13349" r:id="rId7"/>
    <p:sldId id="13350" r:id="rId8"/>
    <p:sldId id="13346" r:id="rId9"/>
    <p:sldId id="13376" r:id="rId10"/>
    <p:sldId id="13368" r:id="rId11"/>
    <p:sldId id="13361" r:id="rId12"/>
    <p:sldId id="13348" r:id="rId13"/>
    <p:sldId id="13373" r:id="rId14"/>
    <p:sldId id="13377" r:id="rId15"/>
    <p:sldId id="13357" r:id="rId16"/>
    <p:sldId id="13379" r:id="rId17"/>
    <p:sldId id="13367" r:id="rId18"/>
    <p:sldId id="13364" r:id="rId19"/>
    <p:sldId id="13371" r:id="rId20"/>
    <p:sldId id="13370" r:id="rId21"/>
    <p:sldId id="13382" r:id="rId22"/>
    <p:sldId id="13378" r:id="rId23"/>
    <p:sldId id="13383" r:id="rId24"/>
    <p:sldId id="13344" r:id="rId25"/>
    <p:sldId id="13288" r:id="rId26"/>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378" userDrawn="1">
          <p15:clr>
            <a:srgbClr val="A4A3A4"/>
          </p15:clr>
        </p15:guide>
        <p15:guide id="2" orient="horz" pos="3974" userDrawn="1">
          <p15:clr>
            <a:srgbClr val="A4A3A4"/>
          </p15:clr>
        </p15:guide>
        <p15:guide id="3" pos="3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W用" lastIdx="1" clrIdx="0"/>
  <p:cmAuthor id="2" name="weiliude" initials="y"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764BA2"/>
    <a:srgbClr val="667EEA"/>
    <a:srgbClr val="24D292"/>
    <a:srgbClr val="D558C8"/>
    <a:srgbClr val="8064A2"/>
    <a:srgbClr val="D57EEB"/>
    <a:srgbClr val="FCCB90"/>
    <a:srgbClr val="006CB8"/>
    <a:srgbClr val="28C4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4490" autoAdjust="0"/>
  </p:normalViewPr>
  <p:slideViewPr>
    <p:cSldViewPr>
      <p:cViewPr>
        <p:scale>
          <a:sx n="75" d="100"/>
          <a:sy n="75" d="100"/>
        </p:scale>
        <p:origin x="1956" y="720"/>
      </p:cViewPr>
      <p:guideLst>
        <p:guide pos="7378"/>
        <p:guide orient="horz" pos="3974"/>
        <p:guide pos="30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48" d="100"/>
          <a:sy n="48" d="100"/>
        </p:scale>
        <p:origin x="289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861" cy="340570"/>
          </a:xfrm>
          <a:prstGeom prst="rect">
            <a:avLst/>
          </a:prstGeom>
        </p:spPr>
        <p:txBody>
          <a:bodyPr vert="horz" lIns="88203" tIns="44102" rIns="88203" bIns="44102" rtlCol="0"/>
          <a:lstStyle>
            <a:lvl1pPr algn="l">
              <a:defRPr sz="1200"/>
            </a:lvl1pPr>
          </a:lstStyle>
          <a:p>
            <a:endParaRPr lang="zh-CN" altLang="en-US"/>
          </a:p>
        </p:txBody>
      </p:sp>
      <p:sp>
        <p:nvSpPr>
          <p:cNvPr id="3" name="日期占位符 2"/>
          <p:cNvSpPr>
            <a:spLocks noGrp="1"/>
          </p:cNvSpPr>
          <p:nvPr>
            <p:ph type="dt" sz="quarter" idx="1"/>
          </p:nvPr>
        </p:nvSpPr>
        <p:spPr>
          <a:xfrm>
            <a:off x="5624147" y="0"/>
            <a:ext cx="4301860" cy="340570"/>
          </a:xfrm>
          <a:prstGeom prst="rect">
            <a:avLst/>
          </a:prstGeom>
        </p:spPr>
        <p:txBody>
          <a:bodyPr vert="horz" lIns="88203" tIns="44102" rIns="88203" bIns="44102" rtlCol="0"/>
          <a:lstStyle>
            <a:lvl1pPr algn="r">
              <a:defRPr sz="1200"/>
            </a:lvl1pPr>
          </a:lstStyle>
          <a:p>
            <a:fld id="{3079BABC-3986-4AB1-8696-BE236D2D5043}" type="datetimeFigureOut">
              <a:rPr lang="zh-CN" altLang="en-US" smtClean="0"/>
              <a:t>2021/12/31</a:t>
            </a:fld>
            <a:endParaRPr lang="zh-CN" altLang="en-US"/>
          </a:p>
        </p:txBody>
      </p:sp>
      <p:sp>
        <p:nvSpPr>
          <p:cNvPr id="4" name="页脚占位符 3"/>
          <p:cNvSpPr>
            <a:spLocks noGrp="1"/>
          </p:cNvSpPr>
          <p:nvPr>
            <p:ph type="ftr" sz="quarter" idx="2"/>
          </p:nvPr>
        </p:nvSpPr>
        <p:spPr>
          <a:xfrm>
            <a:off x="1" y="6457106"/>
            <a:ext cx="4301861" cy="340570"/>
          </a:xfrm>
          <a:prstGeom prst="rect">
            <a:avLst/>
          </a:prstGeom>
        </p:spPr>
        <p:txBody>
          <a:bodyPr vert="horz" lIns="88203" tIns="44102" rIns="88203" bIns="44102"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4147" y="6457106"/>
            <a:ext cx="4301860" cy="340570"/>
          </a:xfrm>
          <a:prstGeom prst="rect">
            <a:avLst/>
          </a:prstGeom>
        </p:spPr>
        <p:txBody>
          <a:bodyPr vert="horz" lIns="88203" tIns="44102" rIns="88203" bIns="44102" rtlCol="0" anchor="b"/>
          <a:lstStyle>
            <a:lvl1pPr algn="r">
              <a:defRPr sz="1200"/>
            </a:lvl1pPr>
          </a:lstStyle>
          <a:p>
            <a:fld id="{7DB47C31-4D1A-459D-97A8-37A36E020CD6}" type="slidenum">
              <a:rPr lang="zh-CN" altLang="en-US" smtClean="0"/>
              <a:t>‹#›</a:t>
            </a:fld>
            <a:endParaRPr lang="zh-CN" altLang="en-US"/>
          </a:p>
        </p:txBody>
      </p:sp>
    </p:spTree>
    <p:extLst>
      <p:ext uri="{BB962C8B-B14F-4D97-AF65-F5344CB8AC3E}">
        <p14:creationId xmlns:p14="http://schemas.microsoft.com/office/powerpoint/2010/main" val="146488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6" y="2"/>
            <a:ext cx="4302231" cy="341064"/>
          </a:xfrm>
          <a:prstGeom prst="rect">
            <a:avLst/>
          </a:prstGeom>
        </p:spPr>
        <p:txBody>
          <a:bodyPr vert="horz" lIns="91409" tIns="45705" rIns="91409" bIns="45705" rtlCol="0"/>
          <a:lstStyle>
            <a:lvl1pPr algn="l">
              <a:defRPr sz="1100"/>
            </a:lvl1pPr>
          </a:lstStyle>
          <a:p>
            <a:endParaRPr lang="zh-CN" altLang="en-US"/>
          </a:p>
        </p:txBody>
      </p:sp>
      <p:sp>
        <p:nvSpPr>
          <p:cNvPr id="3" name="日期占位符 2"/>
          <p:cNvSpPr>
            <a:spLocks noGrp="1"/>
          </p:cNvSpPr>
          <p:nvPr>
            <p:ph type="dt" idx="1"/>
          </p:nvPr>
        </p:nvSpPr>
        <p:spPr>
          <a:xfrm>
            <a:off x="5623703" y="2"/>
            <a:ext cx="4302231" cy="341064"/>
          </a:xfrm>
          <a:prstGeom prst="rect">
            <a:avLst/>
          </a:prstGeom>
        </p:spPr>
        <p:txBody>
          <a:bodyPr vert="horz" lIns="91409" tIns="45705" rIns="91409" bIns="45705" rtlCol="0"/>
          <a:lstStyle>
            <a:lvl1pPr algn="r">
              <a:defRPr sz="1100"/>
            </a:lvl1pPr>
          </a:lstStyle>
          <a:p>
            <a:fld id="{ED8E2425-2334-452A-AB10-6B69A2EB5977}"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09" tIns="45705" rIns="91409" bIns="45705" rtlCol="0" anchor="ctr"/>
          <a:lstStyle/>
          <a:p>
            <a:endParaRPr lang="zh-CN" altLang="en-US"/>
          </a:p>
        </p:txBody>
      </p:sp>
      <p:sp>
        <p:nvSpPr>
          <p:cNvPr id="5" name="备注占位符 4"/>
          <p:cNvSpPr>
            <a:spLocks noGrp="1"/>
          </p:cNvSpPr>
          <p:nvPr>
            <p:ph type="body" sz="quarter" idx="3"/>
          </p:nvPr>
        </p:nvSpPr>
        <p:spPr>
          <a:xfrm>
            <a:off x="992823" y="3271384"/>
            <a:ext cx="7942580" cy="2676585"/>
          </a:xfrm>
          <a:prstGeom prst="rect">
            <a:avLst/>
          </a:prstGeom>
        </p:spPr>
        <p:txBody>
          <a:bodyPr vert="horz" lIns="91409" tIns="45705" rIns="91409" bIns="45705"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6" y="6456613"/>
            <a:ext cx="4302231" cy="341063"/>
          </a:xfrm>
          <a:prstGeom prst="rect">
            <a:avLst/>
          </a:prstGeom>
        </p:spPr>
        <p:txBody>
          <a:bodyPr vert="horz" lIns="91409" tIns="45705" rIns="91409" bIns="45705" rtlCol="0" anchor="b"/>
          <a:lstStyle>
            <a:lvl1pPr algn="l">
              <a:defRPr sz="1100"/>
            </a:lvl1pPr>
          </a:lstStyle>
          <a:p>
            <a:endParaRPr lang="zh-CN" altLang="en-US"/>
          </a:p>
        </p:txBody>
      </p:sp>
      <p:sp>
        <p:nvSpPr>
          <p:cNvPr id="7" name="灯片编号占位符 6"/>
          <p:cNvSpPr>
            <a:spLocks noGrp="1"/>
          </p:cNvSpPr>
          <p:nvPr>
            <p:ph type="sldNum" sz="quarter" idx="5"/>
          </p:nvPr>
        </p:nvSpPr>
        <p:spPr>
          <a:xfrm>
            <a:off x="5623703" y="6456613"/>
            <a:ext cx="4302231" cy="341063"/>
          </a:xfrm>
          <a:prstGeom prst="rect">
            <a:avLst/>
          </a:prstGeom>
        </p:spPr>
        <p:txBody>
          <a:bodyPr vert="horz" lIns="91409" tIns="45705" rIns="91409" bIns="45705" rtlCol="0" anchor="b"/>
          <a:lstStyle>
            <a:lvl1pPr algn="r">
              <a:defRPr sz="1100"/>
            </a:lvl1pPr>
          </a:lstStyle>
          <a:p>
            <a:fld id="{FBE8600A-C151-4D79-9D3C-885848DF9790}" type="slidenum">
              <a:rPr lang="zh-CN" altLang="en-US" smtClean="0"/>
              <a:t>‹#›</a:t>
            </a:fld>
            <a:endParaRPr lang="zh-CN" altLang="en-US"/>
          </a:p>
        </p:txBody>
      </p:sp>
    </p:spTree>
    <p:extLst>
      <p:ext uri="{BB962C8B-B14F-4D97-AF65-F5344CB8AC3E}">
        <p14:creationId xmlns:p14="http://schemas.microsoft.com/office/powerpoint/2010/main" val="150012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bwMode="auto">
          <a:xfrm>
            <a:off x="2552700" y="496888"/>
            <a:ext cx="4395788" cy="2471737"/>
          </a:xfrm>
          <a:noFill/>
          <a:ln>
            <a:solidFill>
              <a:srgbClr val="000000"/>
            </a:solidFill>
            <a:miter lim="800000"/>
          </a:ln>
        </p:spPr>
      </p:sp>
      <p:sp>
        <p:nvSpPr>
          <p:cNvPr id="25602" name="备注占位符 2"/>
          <p:cNvSpPr>
            <a:spLocks noGrp="1"/>
          </p:cNvSpPr>
          <p:nvPr>
            <p:ph type="body" idx="1"/>
          </p:nvPr>
        </p:nvSpPr>
        <p:spPr bwMode="auto">
          <a:noFill/>
        </p:spPr>
        <p:txBody>
          <a:bodyPr wrap="square" numCol="1" anchor="t" anchorCtr="0" compatLnSpc="1">
            <a:normAutofit/>
          </a:bodyPr>
          <a:lstStyle/>
          <a:p>
            <a:pPr eaLnBrk="1" hangingPunct="1">
              <a:spcBef>
                <a:spcPct val="0"/>
              </a:spcBef>
            </a:pPr>
            <a:endParaRPr lang="en-US" altLang="zh-CN" dirty="0"/>
          </a:p>
        </p:txBody>
      </p:sp>
      <p:sp>
        <p:nvSpPr>
          <p:cNvPr id="25603" name="灯片编号占位符 3"/>
          <p:cNvSpPr>
            <a:spLocks noGrp="1"/>
          </p:cNvSpPr>
          <p:nvPr>
            <p:ph type="sldNum" sz="quarter" idx="5"/>
          </p:nvPr>
        </p:nvSpPr>
        <p:spPr bwMode="auto">
          <a:noFill/>
          <a:ln>
            <a:miter lim="800000"/>
          </a:ln>
        </p:spPr>
        <p:txBody>
          <a:bodyPr wrap="square" numCol="1" anchorCtr="0" compatLnSpc="1"/>
          <a:lstStyle/>
          <a:p>
            <a:pPr defTabSz="882015">
              <a:defRPr/>
            </a:pPr>
            <a:fld id="{01008513-1F04-4D29-B8E4-153D505E9E88}" type="slidenum">
              <a:rPr lang="zh-CN" altLang="en-US">
                <a:solidFill>
                  <a:prstClr val="black"/>
                </a:solidFill>
                <a:latin typeface="Calibri" panose="020F0502020204030204"/>
                <a:ea typeface="宋体" panose="02010600030101010101" pitchFamily="2" charset="-122"/>
              </a:rPr>
              <a:t>1</a:t>
            </a:fld>
            <a:endParaRPr lang="en-US" altLang="zh-CN" dirty="0">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69356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3</a:t>
            </a:fld>
            <a:endParaRPr lang="zh-CN" altLang="en-US"/>
          </a:p>
        </p:txBody>
      </p:sp>
    </p:spTree>
    <p:extLst>
      <p:ext uri="{BB962C8B-B14F-4D97-AF65-F5344CB8AC3E}">
        <p14:creationId xmlns:p14="http://schemas.microsoft.com/office/powerpoint/2010/main" val="1945630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a:t>
            </a:r>
            <a:r>
              <a:rPr lang="en-US" altLang="zh-CN" dirty="0"/>
              <a:t>12</a:t>
            </a:r>
            <a:r>
              <a:rPr lang="zh-CN" altLang="en-US" dirty="0"/>
              <a:t>、</a:t>
            </a:r>
            <a:r>
              <a:rPr lang="en-US" altLang="zh-CN" dirty="0"/>
              <a:t>40/68</a:t>
            </a:r>
          </a:p>
          <a:p>
            <a:r>
              <a:rPr lang="en-US" altLang="zh-CN" dirty="0"/>
              <a:t>06</a:t>
            </a:r>
            <a:r>
              <a:rPr lang="zh-CN" altLang="en-US" dirty="0"/>
              <a:t>、</a:t>
            </a:r>
            <a:r>
              <a:rPr lang="en-US" altLang="zh-CN" dirty="0"/>
              <a:t>64</a:t>
            </a:r>
            <a:r>
              <a:rPr lang="zh-CN" altLang="en-US" dirty="0"/>
              <a:t>、</a:t>
            </a:r>
            <a:r>
              <a:rPr lang="en-US" altLang="zh-CN" dirty="0"/>
              <a:t>12</a:t>
            </a:r>
            <a:r>
              <a:rPr lang="zh-CN" altLang="en-US" dirty="0"/>
              <a:t>、</a:t>
            </a:r>
            <a:r>
              <a:rPr lang="en-US" altLang="zh-CN" dirty="0"/>
              <a:t>42</a:t>
            </a:r>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7</a:t>
            </a:fld>
            <a:endParaRPr lang="zh-CN" altLang="en-US"/>
          </a:p>
        </p:txBody>
      </p:sp>
    </p:spTree>
    <p:extLst>
      <p:ext uri="{BB962C8B-B14F-4D97-AF65-F5344CB8AC3E}">
        <p14:creationId xmlns:p14="http://schemas.microsoft.com/office/powerpoint/2010/main" val="193411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10</a:t>
            </a:fld>
            <a:endParaRPr lang="zh-CN" altLang="en-US"/>
          </a:p>
        </p:txBody>
      </p:sp>
    </p:spTree>
    <p:extLst>
      <p:ext uri="{BB962C8B-B14F-4D97-AF65-F5344CB8AC3E}">
        <p14:creationId xmlns:p14="http://schemas.microsoft.com/office/powerpoint/2010/main" val="398836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11</a:t>
            </a:fld>
            <a:endParaRPr lang="zh-CN" altLang="en-US"/>
          </a:p>
        </p:txBody>
      </p:sp>
    </p:spTree>
    <p:extLst>
      <p:ext uri="{BB962C8B-B14F-4D97-AF65-F5344CB8AC3E}">
        <p14:creationId xmlns:p14="http://schemas.microsoft.com/office/powerpoint/2010/main" val="372618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17</a:t>
            </a:fld>
            <a:endParaRPr lang="zh-CN" altLang="en-US"/>
          </a:p>
        </p:txBody>
      </p:sp>
    </p:spTree>
    <p:extLst>
      <p:ext uri="{BB962C8B-B14F-4D97-AF65-F5344CB8AC3E}">
        <p14:creationId xmlns:p14="http://schemas.microsoft.com/office/powerpoint/2010/main" val="82260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rtl="0" eaLnBrk="1" fontAlgn="t" latinLnBrk="0" hangingPunct="1">
              <a:lnSpc>
                <a:spcPct val="125000"/>
              </a:lnSpc>
              <a:spcBef>
                <a:spcPts val="300"/>
              </a:spcBef>
              <a:spcAft>
                <a:spcPts val="300"/>
              </a:spcAft>
              <a:buClr>
                <a:srgbClr val="006CB8"/>
              </a:buClr>
              <a:buSzPts val="1100"/>
              <a:buFont typeface="Arial" panose="020B0604020202020204" pitchFamily="34" charset="0"/>
              <a:buNone/>
            </a:pPr>
            <a:endParaRPr lang="zh-CN" altLang="zh-CN" sz="1800" b="0" i="0" u="none" strike="noStrike"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FBE8600A-C151-4D79-9D3C-885848DF9790}" type="slidenum">
              <a:rPr lang="zh-CN" altLang="en-US" smtClean="0"/>
              <a:t>18</a:t>
            </a:fld>
            <a:endParaRPr lang="zh-CN" altLang="en-US"/>
          </a:p>
        </p:txBody>
      </p:sp>
    </p:spTree>
    <p:extLst>
      <p:ext uri="{BB962C8B-B14F-4D97-AF65-F5344CB8AC3E}">
        <p14:creationId xmlns:p14="http://schemas.microsoft.com/office/powerpoint/2010/main" val="99931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8600A-C151-4D79-9D3C-885848DF9790}" type="slidenum">
              <a:rPr lang="zh-CN" altLang="en-US" smtClean="0"/>
              <a:t>21</a:t>
            </a:fld>
            <a:endParaRPr lang="zh-CN" altLang="en-US"/>
          </a:p>
        </p:txBody>
      </p:sp>
    </p:spTree>
    <p:extLst>
      <p:ext uri="{BB962C8B-B14F-4D97-AF65-F5344CB8AC3E}">
        <p14:creationId xmlns:p14="http://schemas.microsoft.com/office/powerpoint/2010/main" val="749854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页">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315237" y="202458"/>
            <a:ext cx="11666092"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9529" tIns="49529" rIns="49529" bIns="49529" numCol="1" spcCol="38100" rtlCol="0" anchor="ctr">
            <a:noAutofit/>
          </a:bodyPr>
          <a:lstStyle/>
          <a:p>
            <a:pPr marL="0" marR="0" indent="0" algn="l" defTabSz="990600" rtl="0" fontAlgn="auto" latinLnBrk="0" hangingPunct="0">
              <a:lnSpc>
                <a:spcPct val="100000"/>
              </a:lnSpc>
              <a:spcBef>
                <a:spcPts val="0"/>
              </a:spcBef>
              <a:spcAft>
                <a:spcPts val="0"/>
              </a:spcAft>
              <a:buClrTx/>
              <a:buSzTx/>
              <a:buFontTx/>
              <a:buNone/>
            </a:pPr>
            <a:endParaRPr kumimoji="0" lang="zh-CN" altLang="en-US" sz="195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占位符 22"/>
          <p:cNvSpPr>
            <a:spLocks noGrp="1"/>
          </p:cNvSpPr>
          <p:nvPr>
            <p:ph type="body" sz="quarter" idx="10"/>
          </p:nvPr>
        </p:nvSpPr>
        <p:spPr>
          <a:xfrm>
            <a:off x="1223876" y="2756230"/>
            <a:ext cx="9744253" cy="1248833"/>
          </a:xfrm>
          <a:prstGeom prst="rect">
            <a:avLst/>
          </a:prstGeom>
        </p:spPr>
        <p:txBody>
          <a:bodyPr/>
          <a:lstStyle>
            <a:lvl1pPr marL="0" indent="0" algn="ctr">
              <a:buNone/>
              <a:defRPr sz="4800" b="1"/>
            </a:lvl1pPr>
          </a:lstStyle>
          <a:p>
            <a:pPr lvl="0"/>
            <a:r>
              <a:rPr lang="zh-CN" altLang="en-US" dirty="0"/>
              <a:t>单击此处编辑母版文本样式</a:t>
            </a:r>
          </a:p>
        </p:txBody>
      </p:sp>
      <p:sp>
        <p:nvSpPr>
          <p:cNvPr id="12" name="文本占位符 27"/>
          <p:cNvSpPr>
            <a:spLocks noGrp="1"/>
          </p:cNvSpPr>
          <p:nvPr>
            <p:ph type="body" sz="quarter" idx="12"/>
          </p:nvPr>
        </p:nvSpPr>
        <p:spPr>
          <a:xfrm>
            <a:off x="3023789" y="4005043"/>
            <a:ext cx="6144427" cy="481076"/>
          </a:xfrm>
          <a:prstGeom prst="rect">
            <a:avLst/>
          </a:prstGeom>
        </p:spPr>
        <p:txBody>
          <a:bodyPr anchor="ctr"/>
          <a:lstStyle>
            <a:lvl1pPr marL="0" indent="0" algn="ctr">
              <a:buNone/>
              <a:defRPr sz="2400">
                <a:solidFill>
                  <a:schemeClr val="tx1">
                    <a:lumMod val="50000"/>
                    <a:lumOff val="50000"/>
                  </a:schemeClr>
                </a:solidFill>
              </a:defRPr>
            </a:lvl1pPr>
            <a:lvl2pPr>
              <a:defRPr sz="3200"/>
            </a:lvl2pPr>
            <a:lvl3pPr>
              <a:defRPr sz="2665"/>
            </a:lvl3pPr>
            <a:lvl4pPr>
              <a:defRPr sz="2400"/>
            </a:lvl4pPr>
            <a:lvl5pPr>
              <a:defRPr sz="2400"/>
            </a:lvl5pPr>
          </a:lstStyle>
          <a:p>
            <a:pPr lvl="0"/>
            <a:r>
              <a:rPr lang="zh-CN" altLang="en-US" dirty="0"/>
              <a:t>单击此处编辑母版文本样式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4718" y="99769"/>
            <a:ext cx="1883777" cy="1209384"/>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6155" y="219223"/>
            <a:ext cx="1650430" cy="720000"/>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页">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15237" y="202458"/>
            <a:ext cx="11666092"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9529" tIns="49529" rIns="49529" bIns="49529" numCol="1" spcCol="38100" rtlCol="0" anchor="ctr">
            <a:noAutofit/>
          </a:bodyPr>
          <a:lstStyle/>
          <a:p>
            <a:pPr marL="0" marR="0" indent="0" algn="l" defTabSz="990600" rtl="0" fontAlgn="auto" latinLnBrk="0" hangingPunct="0">
              <a:lnSpc>
                <a:spcPct val="100000"/>
              </a:lnSpc>
              <a:spcBef>
                <a:spcPts val="0"/>
              </a:spcBef>
              <a:spcAft>
                <a:spcPts val="0"/>
              </a:spcAft>
              <a:buClrTx/>
              <a:buSzTx/>
              <a:buFontTx/>
              <a:buNone/>
            </a:pPr>
            <a:endParaRPr kumimoji="0" lang="zh-CN" altLang="en-US" sz="195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4718" y="99769"/>
            <a:ext cx="1883777" cy="1209384"/>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6155" y="219223"/>
            <a:ext cx="1650430" cy="720000"/>
          </a:xfrm>
          <a:prstGeom prst="rect">
            <a:avLst/>
          </a:prstGeom>
        </p:spPr>
      </p:pic>
      <p:sp>
        <p:nvSpPr>
          <p:cNvPr id="5" name="文本占位符 22"/>
          <p:cNvSpPr>
            <a:spLocks noGrp="1"/>
          </p:cNvSpPr>
          <p:nvPr>
            <p:ph type="body" sz="quarter" idx="10"/>
          </p:nvPr>
        </p:nvSpPr>
        <p:spPr>
          <a:xfrm>
            <a:off x="1223876" y="2756230"/>
            <a:ext cx="9744253" cy="1248833"/>
          </a:xfrm>
          <a:prstGeom prst="rect">
            <a:avLst/>
          </a:prstGeom>
        </p:spPr>
        <p:txBody>
          <a:bodyPr/>
          <a:lstStyle>
            <a:lvl1pPr marL="0" indent="0" algn="ctr">
              <a:buNone/>
              <a:defRPr sz="4800" b="1"/>
            </a:lvl1pPr>
          </a:lstStyle>
          <a:p>
            <a:pPr lvl="0"/>
            <a:r>
              <a:rPr lang="zh-CN" altLang="en-US" dirty="0"/>
              <a:t>单击此处编辑母版文本样式</a:t>
            </a:r>
          </a:p>
        </p:txBody>
      </p:sp>
      <p:sp>
        <p:nvSpPr>
          <p:cNvPr id="6" name="文本占位符 27"/>
          <p:cNvSpPr>
            <a:spLocks noGrp="1"/>
          </p:cNvSpPr>
          <p:nvPr>
            <p:ph type="body" sz="quarter" idx="12"/>
          </p:nvPr>
        </p:nvSpPr>
        <p:spPr>
          <a:xfrm>
            <a:off x="3023789" y="4005043"/>
            <a:ext cx="6144427" cy="481076"/>
          </a:xfrm>
          <a:prstGeom prst="rect">
            <a:avLst/>
          </a:prstGeom>
        </p:spPr>
        <p:txBody>
          <a:bodyPr anchor="ctr"/>
          <a:lstStyle>
            <a:lvl1pPr marL="0" indent="0" algn="ctr">
              <a:buNone/>
              <a:defRPr sz="2400">
                <a:solidFill>
                  <a:schemeClr val="tx1">
                    <a:lumMod val="50000"/>
                    <a:lumOff val="50000"/>
                  </a:schemeClr>
                </a:solidFill>
              </a:defRPr>
            </a:lvl1pPr>
            <a:lvl2pPr>
              <a:defRPr sz="3200"/>
            </a:lvl2pPr>
            <a:lvl3pPr>
              <a:defRPr sz="2665"/>
            </a:lvl3pPr>
            <a:lvl4pPr>
              <a:defRPr sz="2400"/>
            </a:lvl4pPr>
            <a:lvl5pPr>
              <a:defRPr sz="2400"/>
            </a:lvl5pPr>
          </a:lstStyle>
          <a:p>
            <a:pPr lvl="0"/>
            <a:r>
              <a:rPr lang="zh-CN" altLang="en-US" dirty="0"/>
              <a:t>单击此处编辑母版文本样式</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仅标题空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0314711" cy="658085"/>
          </a:xfrm>
        </p:spPr>
        <p:txBody>
          <a:bodyPr>
            <a:noAutofit/>
          </a:bodyPr>
          <a:lstStyle>
            <a:lvl1pPr algn="l" defTabSz="1218565" rtl="0" eaLnBrk="1" latinLnBrk="0" hangingPunct="1">
              <a:spcBef>
                <a:spcPct val="0"/>
              </a:spcBef>
              <a:buNone/>
              <a:defRPr lang="zh-CN" altLang="en-US" sz="2800" b="1" kern="1200" dirty="0">
                <a:solidFill>
                  <a:srgbClr val="C00000"/>
                </a:solidFill>
                <a:latin typeface="华文细黑" panose="02010600040101010101" pitchFamily="2" charset="-122"/>
                <a:ea typeface="华文细黑" panose="02010600040101010101" pitchFamily="2" charset="-122"/>
                <a:cs typeface="+mj-cs"/>
              </a:defRPr>
            </a:lvl1pPr>
          </a:lstStyle>
          <a:p>
            <a:r>
              <a:rPr lang="zh-CN" altLang="en-US" dirty="0"/>
              <a:t>单击此处编辑母版标题样式</a:t>
            </a:r>
          </a:p>
        </p:txBody>
      </p:sp>
      <p:sp>
        <p:nvSpPr>
          <p:cNvPr id="3" name="矩形 2"/>
          <p:cNvSpPr/>
          <p:nvPr userDrawn="1"/>
        </p:nvSpPr>
        <p:spPr>
          <a:xfrm>
            <a:off x="11568608" y="6444602"/>
            <a:ext cx="425116" cy="338554"/>
          </a:xfrm>
          <a:prstGeom prst="rect">
            <a:avLst/>
          </a:prstGeom>
        </p:spPr>
        <p:txBody>
          <a:bodyPr wrap="none">
            <a:spAutoFit/>
          </a:bodyPr>
          <a:lstStyle/>
          <a:p>
            <a:pPr defTabSz="1217295"/>
            <a:fld id="{D5DDBE9D-0EAE-4BF9-9976-992BCF72F40A}" type="slidenum">
              <a:rPr lang="zh-CN" altLang="en-US" sz="1600">
                <a:solidFill>
                  <a:prstClr val="black">
                    <a:tint val="75000"/>
                  </a:prstClr>
                </a:solidFill>
              </a:rPr>
              <a:t>‹#›</a:t>
            </a:fld>
            <a:endParaRPr lang="zh-CN" altLang="en-US" sz="1600" dirty="0">
              <a:solidFill>
                <a:prstClr val="black"/>
              </a:solidFill>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335359" y="807730"/>
            <a:ext cx="11520001" cy="67235"/>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1094" y="15229"/>
            <a:ext cx="1367118" cy="87769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仅标题空内容">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0314711" cy="658085"/>
          </a:xfrm>
        </p:spPr>
        <p:txBody>
          <a:bodyPr>
            <a:noAutofit/>
          </a:bodyPr>
          <a:lstStyle>
            <a:lvl1pPr algn="l" defTabSz="1218565" rtl="0" eaLnBrk="1" latinLnBrk="0" hangingPunct="1">
              <a:spcBef>
                <a:spcPct val="0"/>
              </a:spcBef>
              <a:buNone/>
              <a:defRPr lang="zh-CN" altLang="en-US" sz="2800" b="1" kern="1200" dirty="0">
                <a:solidFill>
                  <a:srgbClr val="C000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矩形 2"/>
          <p:cNvSpPr/>
          <p:nvPr userDrawn="1"/>
        </p:nvSpPr>
        <p:spPr>
          <a:xfrm>
            <a:off x="11568608" y="6444602"/>
            <a:ext cx="425116" cy="338554"/>
          </a:xfrm>
          <a:prstGeom prst="rect">
            <a:avLst/>
          </a:prstGeom>
        </p:spPr>
        <p:txBody>
          <a:bodyPr wrap="none">
            <a:spAutoFit/>
          </a:bodyPr>
          <a:lstStyle/>
          <a:p>
            <a:pPr defTabSz="1217295"/>
            <a:fld id="{D5DDBE9D-0EAE-4BF9-9976-992BCF72F40A}" type="slidenum">
              <a:rPr lang="zh-CN" altLang="en-US" sz="1600">
                <a:solidFill>
                  <a:prstClr val="black">
                    <a:tint val="75000"/>
                  </a:prstClr>
                </a:solidFill>
              </a:rPr>
              <a:t>‹#›</a:t>
            </a:fld>
            <a:endParaRPr lang="zh-CN" altLang="en-US" sz="1600" dirty="0">
              <a:solidFill>
                <a:prstClr val="black"/>
              </a:solidFill>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335359" y="807730"/>
            <a:ext cx="11520001" cy="67235"/>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1094" y="15229"/>
            <a:ext cx="1367118" cy="8776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8471A01-E3AC-42A4-9851-333710E87830}" type="datetime1">
              <a:rPr lang="zh-CN" altLang="en-US" smtClean="0"/>
              <a:pPr/>
              <a:t>2021/12/31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64344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4BE3A69-DE92-49A6-9659-AE30912959DF}" type="datetime1">
              <a:rPr lang="zh-CN" altLang="en-US" smtClean="0"/>
              <a:t>2021/12/31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29468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比较">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3857" t="40553" b="-221"/>
          <a:stretch>
            <a:fillRect/>
          </a:stretch>
        </p:blipFill>
        <p:spPr>
          <a:xfrm>
            <a:off x="6605285" y="2747464"/>
            <a:ext cx="5586715" cy="4110537"/>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473" y="219223"/>
            <a:ext cx="2114308" cy="922367"/>
          </a:xfrm>
          <a:prstGeom prst="rect">
            <a:avLst/>
          </a:prstGeom>
        </p:spPr>
      </p:pic>
      <p:sp>
        <p:nvSpPr>
          <p:cNvPr id="9" name="灯片编号占位符 8"/>
          <p:cNvSpPr>
            <a:spLocks noGrp="1"/>
          </p:cNvSpPr>
          <p:nvPr>
            <p:ph type="sldNum" sz="quarter" idx="10"/>
          </p:nvPr>
        </p:nvSpPr>
        <p:spPr/>
        <p:txBody>
          <a:bodyPr/>
          <a:lstStyle/>
          <a:p>
            <a:fld id="{86CB4B4D-7CA3-9044-876B-883B54F8677D}" type="slidenum">
              <a:rPr lang="en-US" altLang="zh-CN" smtClean="0"/>
              <a:t>‹#›</a:t>
            </a:fld>
            <a:endParaRPr lang="en-US" altLang="zh-CN"/>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62673" y="75713"/>
            <a:ext cx="1883777" cy="1209384"/>
          </a:xfrm>
          <a:prstGeom prst="rect">
            <a:avLst/>
          </a:prstGeom>
        </p:spPr>
      </p:pic>
    </p:spTree>
    <p:extLst>
      <p:ext uri="{BB962C8B-B14F-4D97-AF65-F5344CB8AC3E}">
        <p14:creationId xmlns:p14="http://schemas.microsoft.com/office/powerpoint/2010/main" val="265040254"/>
      </p:ext>
    </p:extLst>
  </p:cSld>
  <p:clrMapOvr>
    <a:overrideClrMapping bg1="lt1" tx1="dk1" bg2="lt2" tx2="dk2" accent1="accent1" accent2="accent2" accent3="accent3" accent4="accent4" accent5="accent5" accent6="accent6" hlink="hlink" folHlink="folHlink"/>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1218565"/>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1218565"/>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1218565"/>
            <a:fld id="{D5DDBE9D-0EAE-4BF9-9976-992BCF72F40A}" type="slidenum">
              <a:rPr lang="zh-CN" altLang="en-US" smtClean="0">
                <a:solidFill>
                  <a:prstClr val="black">
                    <a:tint val="75000"/>
                  </a:prstClr>
                </a:solidFill>
              </a:rPr>
              <a:t>‹#›</a:t>
            </a:fld>
            <a:endParaRPr lang="zh-CN" altLang="en-US" dirty="0">
              <a:solidFill>
                <a:prstClr val="black">
                  <a:tint val="75000"/>
                </a:prstClr>
              </a:solidFill>
            </a:endParaRPr>
          </a:p>
        </p:txBody>
      </p:sp>
    </p:spTree>
    <p:extLst>
      <p:ext uri="{BB962C8B-B14F-4D97-AF65-F5344CB8AC3E}">
        <p14:creationId xmlns:p14="http://schemas.microsoft.com/office/powerpoint/2010/main" val="1534973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68559" tIns="34280" rIns="68559" bIns="3428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68559" tIns="34280" rIns="68559" bIns="3428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68559" tIns="34280" rIns="68559" bIns="34280" rtlCol="0" anchor="ctr"/>
          <a:lstStyle>
            <a:lvl1pPr algn="l">
              <a:defRPr sz="1600">
                <a:solidFill>
                  <a:schemeClr val="tx1">
                    <a:tint val="75000"/>
                  </a:schemeClr>
                </a:solidFill>
              </a:defRPr>
            </a:lvl1pPr>
          </a:lstStyle>
          <a:p>
            <a:pPr defTabSz="1218565"/>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68559" tIns="34280" rIns="68559" bIns="34280" rtlCol="0" anchor="ctr"/>
          <a:lstStyle>
            <a:lvl1pPr algn="ctr">
              <a:defRPr sz="1600">
                <a:solidFill>
                  <a:schemeClr val="tx1">
                    <a:tint val="75000"/>
                  </a:schemeClr>
                </a:solidFill>
              </a:defRPr>
            </a:lvl1pPr>
          </a:lstStyle>
          <a:p>
            <a:pPr defTabSz="12185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68559" tIns="34280" rIns="68559" bIns="34280" rtlCol="0" anchor="ctr"/>
          <a:lstStyle>
            <a:lvl1pPr algn="r">
              <a:defRPr sz="1600">
                <a:solidFill>
                  <a:schemeClr val="tx1">
                    <a:tint val="75000"/>
                  </a:schemeClr>
                </a:solidFill>
              </a:defRPr>
            </a:lvl1pPr>
          </a:lstStyle>
          <a:p>
            <a:pPr defTabSz="1218565"/>
            <a:fld id="{D5DDBE9D-0EAE-4BF9-9976-992BCF72F40A}" type="slidenum">
              <a:rPr lang="zh-CN" altLang="en-US" smtClean="0">
                <a:solidFill>
                  <a:prstClr val="black">
                    <a:tint val="75000"/>
                  </a:prstClr>
                </a:solidFill>
              </a:rPr>
              <a:t>‹#›</a:t>
            </a:fld>
            <a:endParaRPr lang="zh-CN" altLang="en-US" dirty="0">
              <a:solidFill>
                <a:prstClr val="black">
                  <a:tint val="75000"/>
                </a:prstClr>
              </a:solidFill>
            </a:endParaRPr>
          </a:p>
        </p:txBody>
      </p:sp>
      <p:sp>
        <p:nvSpPr>
          <p:cNvPr id="7" name="矩形 6"/>
          <p:cNvSpPr/>
          <p:nvPr userDrawn="1"/>
        </p:nvSpPr>
        <p:spPr>
          <a:xfrm>
            <a:off x="-476250" y="1111250"/>
            <a:ext cx="393700" cy="393700"/>
          </a:xfrm>
          <a:prstGeom prst="rect">
            <a:avLst/>
          </a:prstGeom>
          <a:solidFill>
            <a:srgbClr val="A0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6250" y="1697990"/>
            <a:ext cx="393700" cy="393700"/>
          </a:xfrm>
          <a:prstGeom prst="rect">
            <a:avLst/>
          </a:prstGeom>
          <a:solidFill>
            <a:srgbClr val="A19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76250" y="2284730"/>
            <a:ext cx="393700" cy="393700"/>
          </a:xfrm>
          <a:prstGeom prst="rect">
            <a:avLst/>
          </a:prstGeom>
          <a:solidFill>
            <a:srgbClr val="EF3E36"/>
          </a:solidFill>
          <a:ln>
            <a:solidFill>
              <a:srgbClr val="EF3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hf hd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089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049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5695"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20.png"/><Relationship Id="rId21" Type="http://schemas.openxmlformats.org/officeDocument/2006/relationships/image" Target="../media/image13.png"/><Relationship Id="rId7" Type="http://schemas.openxmlformats.org/officeDocument/2006/relationships/image" Target="../media/image7.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3.xml"/><Relationship Id="rId6" Type="http://schemas.openxmlformats.org/officeDocument/2006/relationships/image" Target="../media/image23.emf"/><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36.emf"/><Relationship Id="rId4" Type="http://schemas.openxmlformats.org/officeDocument/2006/relationships/image" Target="../media/image38.svg"/><Relationship Id="rId9" Type="http://schemas.openxmlformats.org/officeDocument/2006/relationships/package" Target="../embeddings/Microsoft_Visio_Drawing.vsdx"/></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Microsoft_Visio_Drawing1.vsd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48.emf"/><Relationship Id="rId4" Type="http://schemas.openxmlformats.org/officeDocument/2006/relationships/package" Target="../embeddings/Microsoft_Visio_Drawing2.vsdx"/></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slideLayout" Target="../slideLayouts/slideLayout3.xml"/><Relationship Id="rId16" Type="http://schemas.openxmlformats.org/officeDocument/2006/relationships/image" Target="../media/image49.emf"/><Relationship Id="rId1" Type="http://schemas.openxmlformats.org/officeDocument/2006/relationships/vmlDrawing" Target="../drawings/vmlDrawing4.v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package" Target="../embeddings/Microsoft_Visio_Drawing3.vsdx"/><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18" Type="http://schemas.openxmlformats.org/officeDocument/2006/relationships/image" Target="../media/image77.svg"/><Relationship Id="rId26" Type="http://schemas.openxmlformats.org/officeDocument/2006/relationships/image" Target="../media/image81.emf"/><Relationship Id="rId3" Type="http://schemas.openxmlformats.org/officeDocument/2006/relationships/notesSlide" Target="../notesSlides/notesSlide8.xml"/><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png"/><Relationship Id="rId25" Type="http://schemas.openxmlformats.org/officeDocument/2006/relationships/image" Target="../media/image62.emf"/><Relationship Id="rId2" Type="http://schemas.openxmlformats.org/officeDocument/2006/relationships/slideLayout" Target="../slideLayouts/slideLayout3.xml"/><Relationship Id="rId16" Type="http://schemas.openxmlformats.org/officeDocument/2006/relationships/image" Target="../media/image75.svg"/><Relationship Id="rId20" Type="http://schemas.openxmlformats.org/officeDocument/2006/relationships/image" Target="../media/image79.svg"/><Relationship Id="rId1" Type="http://schemas.openxmlformats.org/officeDocument/2006/relationships/vmlDrawing" Target="../drawings/vmlDrawing5.v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package" Target="../embeddings/Microsoft_Visio_Drawing4.vsdx"/><Relationship Id="rId5" Type="http://schemas.openxmlformats.org/officeDocument/2006/relationships/image" Target="../media/image64.svg"/><Relationship Id="rId15" Type="http://schemas.openxmlformats.org/officeDocument/2006/relationships/image" Target="../media/image74.png"/><Relationship Id="rId23" Type="http://schemas.openxmlformats.org/officeDocument/2006/relationships/image" Target="../media/image8.sv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jpeg"/><Relationship Id="rId14" Type="http://schemas.openxmlformats.org/officeDocument/2006/relationships/image" Target="../media/image73.svg"/><Relationship Id="rId2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cNvSpPr txBox="1">
            <a:spLocks noChangeArrowheads="1"/>
          </p:cNvSpPr>
          <p:nvPr/>
        </p:nvSpPr>
        <p:spPr bwMode="auto">
          <a:xfrm>
            <a:off x="3520016" y="3983416"/>
            <a:ext cx="5151967" cy="1331912"/>
          </a:xfrm>
          <a:prstGeom prst="rect">
            <a:avLst/>
          </a:prstGeom>
          <a:noFill/>
          <a:ln w="9525">
            <a:noFill/>
            <a:prstDash val="dash"/>
            <a:miter lim="800000"/>
          </a:ln>
        </p:spPr>
        <p:txBody>
          <a:bodyPr lIns="109247" tIns="54623" rIns="109247" bIns="54623" anchor="ctr"/>
          <a:lstStyle/>
          <a:p>
            <a:pPr marL="0" marR="0" lvl="0" indent="0" algn="ctr" defTabSz="1094105" rtl="0" eaLnBrk="1" fontAlgn="base" latinLnBrk="0" hangingPunct="1">
              <a:lnSpc>
                <a:spcPct val="100000"/>
              </a:lnSpc>
              <a:spcBef>
                <a:spcPct val="30000"/>
              </a:spcBef>
              <a:spcAft>
                <a:spcPct val="10000"/>
              </a:spcAft>
              <a:buClrTx/>
              <a:buSzTx/>
              <a:buFontTx/>
              <a:buNone/>
              <a:defRPr/>
            </a:pPr>
            <a:r>
              <a:rPr kumimoji="1" lang="en-US" altLang="zh-CN" sz="2135" b="1" dirty="0">
                <a:solidFill>
                  <a:prstClr val="white">
                    <a:lumMod val="50000"/>
                  </a:prstClr>
                </a:solidFill>
                <a:latin typeface="华文细黑" panose="02010600040101010101" pitchFamily="2" charset="-122"/>
                <a:ea typeface="华文细黑" panose="02010600040101010101" pitchFamily="2" charset="-122"/>
                <a:sym typeface="Times New Roman" panose="02020603050405020304" pitchFamily="18" charset="0"/>
              </a:rPr>
              <a:t>2021</a:t>
            </a:r>
            <a:r>
              <a:rPr kumimoji="1" lang="zh-CN" altLang="en-US" sz="2135" b="1" dirty="0">
                <a:solidFill>
                  <a:prstClr val="white">
                    <a:lumMod val="50000"/>
                  </a:prstClr>
                </a:solidFill>
                <a:latin typeface="华文细黑" panose="02010600040101010101" pitchFamily="2" charset="-122"/>
                <a:ea typeface="华文细黑" panose="02010600040101010101" pitchFamily="2" charset="-122"/>
                <a:sym typeface="Times New Roman" panose="02020603050405020304" pitchFamily="18" charset="0"/>
              </a:rPr>
              <a:t>年</a:t>
            </a:r>
            <a:r>
              <a:rPr kumimoji="1" lang="en-US" altLang="zh-CN" sz="2135" b="1" dirty="0">
                <a:solidFill>
                  <a:prstClr val="white">
                    <a:lumMod val="50000"/>
                  </a:prstClr>
                </a:solidFill>
                <a:latin typeface="华文细黑" panose="02010600040101010101" pitchFamily="2" charset="-122"/>
                <a:ea typeface="华文细黑" panose="02010600040101010101" pitchFamily="2" charset="-122"/>
                <a:sym typeface="Times New Roman" panose="02020603050405020304" pitchFamily="18" charset="0"/>
              </a:rPr>
              <a:t>12</a:t>
            </a:r>
            <a:r>
              <a:rPr kumimoji="1" lang="zh-CN" altLang="en-US" sz="2135" b="1" dirty="0">
                <a:solidFill>
                  <a:prstClr val="white">
                    <a:lumMod val="50000"/>
                  </a:prstClr>
                </a:solidFill>
                <a:latin typeface="华文细黑" panose="02010600040101010101" pitchFamily="2" charset="-122"/>
                <a:ea typeface="华文细黑" panose="02010600040101010101" pitchFamily="2" charset="-122"/>
                <a:sym typeface="Times New Roman" panose="02020603050405020304" pitchFamily="18" charset="0"/>
              </a:rPr>
              <a:t>月</a:t>
            </a:r>
            <a:endParaRPr kumimoji="1" lang="en-US" altLang="zh-CN" sz="2135" b="1" i="0" u="none" strike="noStrike" kern="1200" cap="none" spc="0" normalizeH="0" baseline="0" noProof="0" dirty="0">
              <a:ln>
                <a:noFill/>
              </a:ln>
              <a:solidFill>
                <a:prstClr val="white">
                  <a:lumMod val="50000"/>
                </a:prstClr>
              </a:solidFill>
              <a:effectLst/>
              <a:uLnTx/>
              <a:uFillTx/>
              <a:latin typeface="华文细黑" panose="02010600040101010101" pitchFamily="2" charset="-122"/>
              <a:ea typeface="华文细黑" panose="02010600040101010101" pitchFamily="2" charset="-122"/>
              <a:sym typeface="Times New Roman" panose="02020603050405020304" pitchFamily="18" charset="0"/>
            </a:endParaRPr>
          </a:p>
        </p:txBody>
      </p:sp>
      <p:sp>
        <p:nvSpPr>
          <p:cNvPr id="15" name="Line 4"/>
          <p:cNvSpPr>
            <a:spLocks noChangeShapeType="1"/>
          </p:cNvSpPr>
          <p:nvPr/>
        </p:nvSpPr>
        <p:spPr bwMode="auto">
          <a:xfrm>
            <a:off x="1343473" y="3738039"/>
            <a:ext cx="9577064" cy="0"/>
          </a:xfrm>
          <a:prstGeom prst="line">
            <a:avLst/>
          </a:prstGeom>
          <a:noFill/>
          <a:ln w="19050">
            <a:solidFill>
              <a:srgbClr val="FFFFFF">
                <a:lumMod val="65000"/>
              </a:srgbClr>
            </a:solidFill>
            <a:round/>
          </a:ln>
        </p:spPr>
        <p:txBody>
          <a:bodyPr wrap="none" lIns="109387" tIns="54693" rIns="109387" bIns="54693" anchor="ctr"/>
          <a:lstStyle/>
          <a:p>
            <a:pPr lvl="0" algn="ctr" defTabSz="1094105" fontAlgn="base">
              <a:spcBef>
                <a:spcPct val="30000"/>
              </a:spcBef>
              <a:spcAft>
                <a:spcPct val="10000"/>
              </a:spcAft>
              <a:defRPr/>
            </a:pPr>
            <a:endParaRPr kumimoji="1" lang="zh-CN" altLang="en-US" sz="2400" b="1" dirty="0">
              <a:solidFill>
                <a:prstClr val="white">
                  <a:lumMod val="50000"/>
                </a:prstClr>
              </a:solidFill>
              <a:latin typeface="Times New Roman" panose="02020603050405020304" pitchFamily="18" charset="0"/>
              <a:ea typeface="华文细黑" panose="02010600040101010101" pitchFamily="2" charset="-122"/>
              <a:sym typeface="Times New Roman" panose="02020603050405020304" pitchFamily="18" charset="0"/>
            </a:endParaRPr>
          </a:p>
        </p:txBody>
      </p:sp>
      <p:sp>
        <p:nvSpPr>
          <p:cNvPr id="17" name="文本占位符 1"/>
          <p:cNvSpPr txBox="1"/>
          <p:nvPr/>
        </p:nvSpPr>
        <p:spPr>
          <a:xfrm>
            <a:off x="0" y="1688442"/>
            <a:ext cx="12192000" cy="1896035"/>
          </a:xfrm>
          <a:prstGeom prst="rect">
            <a:avLst/>
          </a:prstGeom>
        </p:spPr>
        <p:txBody>
          <a:bodyPr anchor="ctr">
            <a:noAutofit/>
          </a:bodyPr>
          <a:lstStyle>
            <a:lvl1pPr marL="0" indent="0" algn="ctr" rtl="0" eaLnBrk="0" fontAlgn="base" hangingPunct="0">
              <a:spcBef>
                <a:spcPct val="20000"/>
              </a:spcBef>
              <a:spcAft>
                <a:spcPct val="0"/>
              </a:spcAft>
              <a:buFont typeface="Arial" panose="020B0604020202020204" pitchFamily="34" charset="0"/>
              <a:buNone/>
              <a:defRPr kumimoji="1" sz="4800" b="1" kern="1200">
                <a:solidFill>
                  <a:schemeClr val="tx1"/>
                </a:solidFill>
                <a:latin typeface="+mn-lt"/>
                <a:ea typeface="+mn-ea"/>
                <a:cs typeface="微软雅黑" panose="020B0503020204020204" pitchFamily="34" charset="-122"/>
                <a:sym typeface="Calibri" panose="020F0502020204030204" pitchFamily="34" charset="0"/>
              </a:defRPr>
            </a:lvl1pPr>
            <a:lvl2pPr marL="990600" indent="-381000" algn="l" rtl="0" eaLnBrk="0" fontAlgn="base" hangingPunct="0">
              <a:spcBef>
                <a:spcPct val="20000"/>
              </a:spcBef>
              <a:spcAft>
                <a:spcPct val="0"/>
              </a:spcAft>
              <a:buFont typeface="Arial" panose="020B0604020202020204" pitchFamily="34" charset="0"/>
              <a:buChar char="–"/>
              <a:defRPr kumimoji="1" sz="3735" kern="1200">
                <a:solidFill>
                  <a:schemeClr val="tx1"/>
                </a:solidFill>
                <a:latin typeface="+mn-lt"/>
                <a:ea typeface="+mn-ea"/>
                <a:cs typeface="微软雅黑" panose="020B0503020204020204" pitchFamily="34" charset="-122"/>
                <a:sym typeface="Calibri" panose="020F0502020204030204" pitchFamily="34" charset="0"/>
              </a:defRPr>
            </a:lvl2pPr>
            <a:lvl3pPr marL="1524000" indent="-3048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微软雅黑" panose="020B0503020204020204" pitchFamily="34" charset="-122"/>
                <a:sym typeface="Calibri" panose="020F0502020204030204" pitchFamily="34" charset="0"/>
              </a:defRPr>
            </a:lvl3pPr>
            <a:lvl4pPr marL="2133600" indent="-304800" algn="l" rtl="0" eaLnBrk="0" fontAlgn="base" hangingPunct="0">
              <a:spcBef>
                <a:spcPct val="20000"/>
              </a:spcBef>
              <a:spcAft>
                <a:spcPct val="0"/>
              </a:spcAft>
              <a:buFont typeface="Arial" panose="020B0604020202020204" pitchFamily="34" charset="0"/>
              <a:buChar char="–"/>
              <a:defRPr kumimoji="1" sz="2665" kern="1200">
                <a:solidFill>
                  <a:schemeClr val="tx1"/>
                </a:solidFill>
                <a:latin typeface="+mn-lt"/>
                <a:ea typeface="+mn-ea"/>
                <a:cs typeface="微软雅黑" panose="020B0503020204020204" pitchFamily="34" charset="-122"/>
                <a:sym typeface="Calibri" panose="020F0502020204030204" pitchFamily="34" charset="0"/>
              </a:defRPr>
            </a:lvl4pPr>
            <a:lvl5pPr marL="2743200" indent="-304800" algn="l" rtl="0" eaLnBrk="0" fontAlgn="base" hangingPunct="0">
              <a:spcBef>
                <a:spcPct val="20000"/>
              </a:spcBef>
              <a:spcAft>
                <a:spcPct val="0"/>
              </a:spcAft>
              <a:buFont typeface="Arial" panose="020B0604020202020204" pitchFamily="34" charset="0"/>
              <a:buChar char="»"/>
              <a:defRPr kumimoji="1" sz="2665" kern="1200">
                <a:solidFill>
                  <a:schemeClr val="tx1"/>
                </a:solidFill>
                <a:latin typeface="+mn-lt"/>
                <a:ea typeface="+mn-ea"/>
                <a:cs typeface="微软雅黑" panose="020B0503020204020204" pitchFamily="34" charset="-122"/>
                <a:sym typeface="Calibri" panose="020F0502020204030204" pitchFamily="34" charset="0"/>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nSpc>
                <a:spcPct val="130000"/>
              </a:lnSpc>
              <a:spcBef>
                <a:spcPts val="600"/>
              </a:spcBef>
            </a:pPr>
            <a:r>
              <a:rPr lang="zh-CN" altLang="en-US" sz="3600" dirty="0">
                <a:solidFill>
                  <a:srgbClr val="C00000"/>
                </a:solidFill>
                <a:latin typeface="华文细黑" panose="02010600040101010101" pitchFamily="2" charset="-122"/>
                <a:ea typeface="华文细黑" panose="02010600040101010101" pitchFamily="2" charset="-122"/>
                <a:sym typeface="Times New Roman" panose="02020603050405020304" pitchFamily="18" charset="0"/>
              </a:rPr>
              <a:t>中国电信“</a:t>
            </a:r>
            <a:r>
              <a:rPr lang="en-US" altLang="zh-CN" sz="3600" dirty="0">
                <a:solidFill>
                  <a:srgbClr val="C00000"/>
                </a:solidFill>
                <a:latin typeface="华文细黑" panose="02010600040101010101" pitchFamily="2" charset="-122"/>
                <a:ea typeface="华文细黑" panose="02010600040101010101" pitchFamily="2" charset="-122"/>
                <a:sym typeface="Times New Roman" panose="02020603050405020304" pitchFamily="18" charset="0"/>
              </a:rPr>
              <a:t>SIM</a:t>
            </a:r>
            <a:r>
              <a:rPr lang="zh-CN" altLang="en-US" sz="3600" dirty="0">
                <a:solidFill>
                  <a:srgbClr val="C00000"/>
                </a:solidFill>
                <a:latin typeface="华文细黑" panose="02010600040101010101" pitchFamily="2" charset="-122"/>
                <a:ea typeface="华文细黑" panose="02010600040101010101" pitchFamily="2" charset="-122"/>
                <a:sym typeface="Times New Roman" panose="02020603050405020304" pitchFamily="18" charset="0"/>
              </a:rPr>
              <a:t>数字身份认证”应用运营方案</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等腰三角形 84">
            <a:extLst>
              <a:ext uri="{FF2B5EF4-FFF2-40B4-BE49-F238E27FC236}">
                <a16:creationId xmlns:a16="http://schemas.microsoft.com/office/drawing/2014/main" id="{F6944C4E-E094-48C0-9C9B-CEEEA3200E46}"/>
              </a:ext>
            </a:extLst>
          </p:cNvPr>
          <p:cNvSpPr/>
          <p:nvPr/>
        </p:nvSpPr>
        <p:spPr>
          <a:xfrm rot="5400000">
            <a:off x="7703815" y="2447126"/>
            <a:ext cx="4062888" cy="2958037"/>
          </a:xfrm>
          <a:prstGeom prst="triangle">
            <a:avLst/>
          </a:prstGeom>
          <a:gradFill flip="none" rotWithShape="1">
            <a:gsLst>
              <a:gs pos="0">
                <a:srgbClr val="FF0844"/>
              </a:gs>
              <a:gs pos="43000">
                <a:srgbClr val="FFB199"/>
              </a:gs>
              <a:gs pos="85000">
                <a:schemeClr val="bg1"/>
              </a:gs>
            </a:gsLst>
            <a:lin ang="5400000" scaled="0"/>
            <a:tileRect/>
          </a:gradFill>
          <a:ln>
            <a:noFill/>
          </a:ln>
          <a:effectLst/>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sz="1600" dirty="0">
              <a:solidFill>
                <a:srgbClr val="FF0000"/>
              </a:solidFill>
              <a:latin typeface="华文细黑" panose="02010600040101010101" pitchFamily="2" charset="-122"/>
              <a:ea typeface="华文细黑" panose="02010600040101010101" pitchFamily="2" charset="-122"/>
            </a:endParaRPr>
          </a:p>
        </p:txBody>
      </p:sp>
      <p:sp>
        <p:nvSpPr>
          <p:cNvPr id="80" name="矩形: 圆角 79">
            <a:extLst>
              <a:ext uri="{FF2B5EF4-FFF2-40B4-BE49-F238E27FC236}">
                <a16:creationId xmlns:a16="http://schemas.microsoft.com/office/drawing/2014/main" id="{33DB6A8A-8A25-456F-861D-2BEDF874EDF5}"/>
              </a:ext>
            </a:extLst>
          </p:cNvPr>
          <p:cNvSpPr/>
          <p:nvPr/>
        </p:nvSpPr>
        <p:spPr>
          <a:xfrm>
            <a:off x="9963138" y="1847988"/>
            <a:ext cx="1259704" cy="4109601"/>
          </a:xfrm>
          <a:prstGeom prst="roundRect">
            <a:avLst>
              <a:gd name="adj" fmla="val 9106"/>
            </a:avLst>
          </a:prstGeom>
        </p:spPr>
        <p:style>
          <a:lnRef idx="2">
            <a:schemeClr val="accent6"/>
          </a:lnRef>
          <a:fillRef idx="1">
            <a:schemeClr val="lt1"/>
          </a:fillRef>
          <a:effectRef idx="0">
            <a:schemeClr val="accent6"/>
          </a:effectRef>
          <a:fontRef idx="minor">
            <a:schemeClr val="dk1"/>
          </a:fontRef>
        </p:style>
        <p:txBody>
          <a:bodyPr wrap="square" lIns="89996" tIns="46798" rIns="89996" bIns="46798" rtlCol="0" anchor="t">
            <a:noAutofit/>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第三方</a:t>
            </a:r>
          </a:p>
        </p:txBody>
      </p:sp>
      <p:sp>
        <p:nvSpPr>
          <p:cNvPr id="77" name="等腰三角形 76">
            <a:extLst>
              <a:ext uri="{FF2B5EF4-FFF2-40B4-BE49-F238E27FC236}">
                <a16:creationId xmlns:a16="http://schemas.microsoft.com/office/drawing/2014/main" id="{172F5604-112C-430D-98B0-3A2B963DA944}"/>
              </a:ext>
            </a:extLst>
          </p:cNvPr>
          <p:cNvSpPr/>
          <p:nvPr/>
        </p:nvSpPr>
        <p:spPr>
          <a:xfrm rot="16200000">
            <a:off x="-294783" y="2407595"/>
            <a:ext cx="4062888" cy="2958037"/>
          </a:xfrm>
          <a:prstGeom prst="triangle">
            <a:avLst/>
          </a:prstGeom>
          <a:gradFill flip="none" rotWithShape="1">
            <a:gsLst>
              <a:gs pos="0">
                <a:srgbClr val="FF0844"/>
              </a:gs>
              <a:gs pos="43000">
                <a:srgbClr val="FFB199"/>
              </a:gs>
              <a:gs pos="85000">
                <a:schemeClr val="bg1"/>
              </a:gs>
            </a:gsLst>
            <a:lin ang="5400000" scaled="0"/>
            <a:tileRect/>
          </a:gradFill>
          <a:ln>
            <a:noFill/>
          </a:ln>
          <a:effectLst/>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sz="1600" dirty="0">
              <a:solidFill>
                <a:srgbClr val="FF0000"/>
              </a:solidFill>
              <a:latin typeface="华文细黑" panose="02010600040101010101" pitchFamily="2" charset="-122"/>
              <a:ea typeface="华文细黑" panose="02010600040101010101" pitchFamily="2" charset="-122"/>
            </a:endParaRPr>
          </a:p>
        </p:txBody>
      </p:sp>
      <p:sp>
        <p:nvSpPr>
          <p:cNvPr id="2" name="标题 1"/>
          <p:cNvSpPr>
            <a:spLocks noGrp="1"/>
          </p:cNvSpPr>
          <p:nvPr>
            <p:ph type="title"/>
          </p:nvPr>
        </p:nvSpPr>
        <p:spPr>
          <a:xfrm>
            <a:off x="326026" y="140021"/>
            <a:ext cx="11688319" cy="658085"/>
          </a:xfrm>
        </p:spPr>
        <p:txBody>
          <a:bodyPr/>
          <a:lstStyle/>
          <a:p>
            <a:r>
              <a:rPr lang="zh-CN" altLang="en-US" dirty="0"/>
              <a:t>二、</a:t>
            </a:r>
            <a:r>
              <a:rPr lang="en-US" altLang="zh-CN" dirty="0"/>
              <a:t>SIM</a:t>
            </a:r>
            <a:r>
              <a:rPr lang="zh-CN" altLang="en-US" dirty="0"/>
              <a:t>数字身份产品（</a:t>
            </a:r>
            <a:r>
              <a:rPr lang="en-US" altLang="zh-CN" dirty="0"/>
              <a:t>1/4</a:t>
            </a:r>
            <a:r>
              <a:rPr lang="zh-CN" altLang="en-US" dirty="0"/>
              <a:t>）产品总体视图</a:t>
            </a:r>
          </a:p>
        </p:txBody>
      </p:sp>
      <p:grpSp>
        <p:nvGrpSpPr>
          <p:cNvPr id="75" name="组合 74">
            <a:extLst>
              <a:ext uri="{FF2B5EF4-FFF2-40B4-BE49-F238E27FC236}">
                <a16:creationId xmlns:a16="http://schemas.microsoft.com/office/drawing/2014/main" id="{57BCFF67-F681-4316-96F9-A8CD99F54E25}"/>
              </a:ext>
            </a:extLst>
          </p:cNvPr>
          <p:cNvGrpSpPr/>
          <p:nvPr/>
        </p:nvGrpSpPr>
        <p:grpSpPr>
          <a:xfrm>
            <a:off x="7599206" y="4437112"/>
            <a:ext cx="962155" cy="1025955"/>
            <a:chOff x="7273096" y="4590446"/>
            <a:chExt cx="962155" cy="1025955"/>
          </a:xfrm>
        </p:grpSpPr>
        <p:pic>
          <p:nvPicPr>
            <p:cNvPr id="17" name="图形 16" descr="地球仪亚洲">
              <a:extLst>
                <a:ext uri="{FF2B5EF4-FFF2-40B4-BE49-F238E27FC236}">
                  <a16:creationId xmlns:a16="http://schemas.microsoft.com/office/drawing/2014/main" id="{70B190D3-3D7B-4D9B-964A-FF328CCFF6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6523" y="4590446"/>
              <a:ext cx="778279" cy="778279"/>
            </a:xfrm>
            <a:prstGeom prst="rect">
              <a:avLst/>
            </a:prstGeom>
          </p:spPr>
        </p:pic>
        <p:sp>
          <p:nvSpPr>
            <p:cNvPr id="26" name="文本框 25">
              <a:extLst>
                <a:ext uri="{FF2B5EF4-FFF2-40B4-BE49-F238E27FC236}">
                  <a16:creationId xmlns:a16="http://schemas.microsoft.com/office/drawing/2014/main" id="{928DBD37-8DF6-4851-BCC9-48AE19CB2D06}"/>
                </a:ext>
              </a:extLst>
            </p:cNvPr>
            <p:cNvSpPr txBox="1"/>
            <p:nvPr/>
          </p:nvSpPr>
          <p:spPr bwMode="auto">
            <a:xfrm>
              <a:off x="7273096" y="5306447"/>
              <a:ext cx="962155"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Web API</a:t>
              </a:r>
              <a:endParaRPr lang="zh-CN" altLang="en-US" sz="1400" b="1" dirty="0">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F1EAA154-6B9B-4250-82FA-4C5B29B8C09A}"/>
              </a:ext>
            </a:extLst>
          </p:cNvPr>
          <p:cNvGrpSpPr/>
          <p:nvPr/>
        </p:nvGrpSpPr>
        <p:grpSpPr>
          <a:xfrm>
            <a:off x="4727848" y="2637965"/>
            <a:ext cx="2016224" cy="2016224"/>
            <a:chOff x="4655840" y="2996952"/>
            <a:chExt cx="2016224" cy="2016224"/>
          </a:xfrm>
        </p:grpSpPr>
        <p:sp>
          <p:nvSpPr>
            <p:cNvPr id="3" name="椭圆 2">
              <a:extLst>
                <a:ext uri="{FF2B5EF4-FFF2-40B4-BE49-F238E27FC236}">
                  <a16:creationId xmlns:a16="http://schemas.microsoft.com/office/drawing/2014/main" id="{C68C73D1-DB1F-4715-8B94-86796350379B}"/>
                </a:ext>
              </a:extLst>
            </p:cNvPr>
            <p:cNvSpPr/>
            <p:nvPr/>
          </p:nvSpPr>
          <p:spPr>
            <a:xfrm>
              <a:off x="4655840" y="2996952"/>
              <a:ext cx="2016224" cy="2016224"/>
            </a:xfrm>
            <a:prstGeom prst="ellipse">
              <a:avLst/>
            </a:prstGeom>
            <a:gradFill>
              <a:gsLst>
                <a:gs pos="0">
                  <a:srgbClr val="A8EDEA"/>
                </a:gs>
                <a:gs pos="100000">
                  <a:srgbClr val="FED6E3"/>
                </a:gs>
              </a:gsLst>
              <a:lin ang="16200000" scaled="0"/>
            </a:gradFill>
            <a:ln>
              <a:noFill/>
            </a:ln>
            <a:effectLst>
              <a:outerShdw blurRad="76200" dir="18900000" sy="23000" kx="-1200000" algn="bl" rotWithShape="0">
                <a:prstClr val="black">
                  <a:alpha val="20000"/>
                </a:prstClr>
              </a:outerShdw>
            </a:effectLst>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sz="1600" dirty="0">
                <a:solidFill>
                  <a:srgbClr val="FF0000"/>
                </a:solidFill>
                <a:latin typeface="华文细黑" panose="02010600040101010101" pitchFamily="2" charset="-122"/>
                <a:ea typeface="华文细黑" panose="02010600040101010101" pitchFamily="2" charset="-122"/>
              </a:endParaRPr>
            </a:p>
          </p:txBody>
        </p:sp>
        <p:sp>
          <p:nvSpPr>
            <p:cNvPr id="8" name="文本框 7">
              <a:extLst>
                <a:ext uri="{FF2B5EF4-FFF2-40B4-BE49-F238E27FC236}">
                  <a16:creationId xmlns:a16="http://schemas.microsoft.com/office/drawing/2014/main" id="{D7396517-DAB8-49FB-B112-880E0A461E34}"/>
                </a:ext>
              </a:extLst>
            </p:cNvPr>
            <p:cNvSpPr txBox="1"/>
            <p:nvPr/>
          </p:nvSpPr>
          <p:spPr bwMode="auto">
            <a:xfrm>
              <a:off x="4972753" y="4213438"/>
              <a:ext cx="1382398" cy="340731"/>
            </a:xfrm>
            <a:prstGeom prst="rect">
              <a:avLst/>
            </a:prstGeom>
            <a:noFill/>
            <a:ln w="12700">
              <a:noFill/>
              <a:miter lim="800000"/>
            </a:ln>
          </p:spPr>
          <p:txBody>
            <a:bodyPr wrap="none" lIns="89996" tIns="46798" rIns="89996" bIns="46798" rtlCol="0" anchor="t">
              <a:spAutoFit/>
            </a:bodyPr>
            <a:lstStyle/>
            <a:p>
              <a:pPr algn="ctr"/>
              <a:r>
                <a:rPr lang="en-US" altLang="zh-CN" sz="1600" dirty="0">
                  <a:latin typeface="微软雅黑" panose="020B0503020204020204" pitchFamily="34" charset="-122"/>
                  <a:ea typeface="微软雅黑" panose="020B0503020204020204" pitchFamily="34" charset="-122"/>
                </a:rPr>
                <a:t>SIM</a:t>
              </a:r>
              <a:r>
                <a:rPr lang="zh-CN" altLang="en-US" sz="1600" dirty="0">
                  <a:latin typeface="微软雅黑" panose="020B0503020204020204" pitchFamily="34" charset="-122"/>
                  <a:ea typeface="微软雅黑" panose="020B0503020204020204" pitchFamily="34" charset="-122"/>
                </a:rPr>
                <a:t>数字身份</a:t>
              </a:r>
            </a:p>
          </p:txBody>
        </p:sp>
        <p:pic>
          <p:nvPicPr>
            <p:cNvPr id="34" name="图片 33">
              <a:extLst>
                <a:ext uri="{FF2B5EF4-FFF2-40B4-BE49-F238E27FC236}">
                  <a16:creationId xmlns:a16="http://schemas.microsoft.com/office/drawing/2014/main" id="{3E387405-EF0D-492C-ABF7-D2A0F6C5F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863" y="3624709"/>
              <a:ext cx="1384674" cy="552060"/>
            </a:xfrm>
            <a:prstGeom prst="rect">
              <a:avLst/>
            </a:prstGeom>
          </p:spPr>
        </p:pic>
      </p:grpSp>
      <p:grpSp>
        <p:nvGrpSpPr>
          <p:cNvPr id="66" name="组合 65">
            <a:extLst>
              <a:ext uri="{FF2B5EF4-FFF2-40B4-BE49-F238E27FC236}">
                <a16:creationId xmlns:a16="http://schemas.microsoft.com/office/drawing/2014/main" id="{ADCF064A-1C1F-411E-9180-55870D552DCE}"/>
              </a:ext>
            </a:extLst>
          </p:cNvPr>
          <p:cNvGrpSpPr/>
          <p:nvPr/>
        </p:nvGrpSpPr>
        <p:grpSpPr>
          <a:xfrm>
            <a:off x="7390961" y="2024492"/>
            <a:ext cx="1454535" cy="972460"/>
            <a:chOff x="7036581" y="2080296"/>
            <a:chExt cx="1454535" cy="972460"/>
          </a:xfrm>
        </p:grpSpPr>
        <p:sp>
          <p:nvSpPr>
            <p:cNvPr id="24" name="文本框 23">
              <a:extLst>
                <a:ext uri="{FF2B5EF4-FFF2-40B4-BE49-F238E27FC236}">
                  <a16:creationId xmlns:a16="http://schemas.microsoft.com/office/drawing/2014/main" id="{1EF06C73-B6A9-4F7E-9148-96E4B0E83B16}"/>
                </a:ext>
              </a:extLst>
            </p:cNvPr>
            <p:cNvSpPr txBox="1"/>
            <p:nvPr/>
          </p:nvSpPr>
          <p:spPr bwMode="auto">
            <a:xfrm>
              <a:off x="7036581" y="2742802"/>
              <a:ext cx="1454535"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SDK</a:t>
              </a:r>
              <a:r>
                <a:rPr lang="zh-CN" altLang="en-US" sz="1400" b="1" dirty="0">
                  <a:latin typeface="微软雅黑" panose="020B0503020204020204" pitchFamily="34" charset="-122"/>
                  <a:ea typeface="微软雅黑" panose="020B0503020204020204" pitchFamily="34" charset="-122"/>
                </a:rPr>
                <a:t>一体化插件</a:t>
              </a:r>
            </a:p>
          </p:txBody>
        </p:sp>
        <p:pic>
          <p:nvPicPr>
            <p:cNvPr id="31" name="图片 30">
              <a:extLst>
                <a:ext uri="{FF2B5EF4-FFF2-40B4-BE49-F238E27FC236}">
                  <a16:creationId xmlns:a16="http://schemas.microsoft.com/office/drawing/2014/main" id="{C0EC6861-9CC2-4370-B49B-D03B08A05D5F}"/>
                </a:ext>
              </a:extLst>
            </p:cNvPr>
            <p:cNvPicPr>
              <a:picLocks noChangeAspect="1"/>
            </p:cNvPicPr>
            <p:nvPr/>
          </p:nvPicPr>
          <p:blipFill>
            <a:blip r:embed="rId6"/>
            <a:stretch>
              <a:fillRect/>
            </a:stretch>
          </p:blipFill>
          <p:spPr>
            <a:xfrm>
              <a:off x="7365035" y="2080296"/>
              <a:ext cx="778278" cy="778278"/>
            </a:xfrm>
            <a:prstGeom prst="rect">
              <a:avLst/>
            </a:prstGeom>
          </p:spPr>
        </p:pic>
      </p:grpSp>
      <p:grpSp>
        <p:nvGrpSpPr>
          <p:cNvPr id="39" name="组合 38">
            <a:extLst>
              <a:ext uri="{FF2B5EF4-FFF2-40B4-BE49-F238E27FC236}">
                <a16:creationId xmlns:a16="http://schemas.microsoft.com/office/drawing/2014/main" id="{BAD09B5E-8D45-498E-AC6A-FA99681D22E1}"/>
              </a:ext>
            </a:extLst>
          </p:cNvPr>
          <p:cNvGrpSpPr/>
          <p:nvPr/>
        </p:nvGrpSpPr>
        <p:grpSpPr>
          <a:xfrm>
            <a:off x="2811478" y="1894701"/>
            <a:ext cx="893483" cy="980198"/>
            <a:chOff x="3038364" y="3114107"/>
            <a:chExt cx="893483" cy="980198"/>
          </a:xfrm>
        </p:grpSpPr>
        <p:pic>
          <p:nvPicPr>
            <p:cNvPr id="14" name="图形 13">
              <a:extLst>
                <a:ext uri="{FF2B5EF4-FFF2-40B4-BE49-F238E27FC236}">
                  <a16:creationId xmlns:a16="http://schemas.microsoft.com/office/drawing/2014/main" id="{666C9D4F-5F56-44BA-BD74-F60ECB9D35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51958" y="3114107"/>
              <a:ext cx="666297" cy="666297"/>
            </a:xfrm>
            <a:prstGeom prst="rect">
              <a:avLst/>
            </a:prstGeom>
          </p:spPr>
        </p:pic>
        <p:sp>
          <p:nvSpPr>
            <p:cNvPr id="40" name="文本框 39">
              <a:extLst>
                <a:ext uri="{FF2B5EF4-FFF2-40B4-BE49-F238E27FC236}">
                  <a16:creationId xmlns:a16="http://schemas.microsoft.com/office/drawing/2014/main" id="{9CAE2CE0-5C73-434E-A8F2-6661095DE0F2}"/>
                </a:ext>
              </a:extLst>
            </p:cNvPr>
            <p:cNvSpPr txBox="1"/>
            <p:nvPr/>
          </p:nvSpPr>
          <p:spPr bwMode="auto">
            <a:xfrm>
              <a:off x="3038364" y="3784351"/>
              <a:ext cx="893483"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云</a:t>
              </a:r>
              <a:r>
                <a:rPr lang="en-US" altLang="zh-CN" sz="1400" b="1" dirty="0">
                  <a:latin typeface="微软雅黑" panose="020B0503020204020204" pitchFamily="34" charset="-122"/>
                  <a:ea typeface="微软雅黑" panose="020B0503020204020204" pitchFamily="34" charset="-122"/>
                </a:rPr>
                <a:t>SIM</a:t>
              </a:r>
              <a:r>
                <a:rPr lang="zh-CN" altLang="en-US" sz="1400" b="1" dirty="0">
                  <a:latin typeface="微软雅黑" panose="020B0503020204020204" pitchFamily="34" charset="-122"/>
                  <a:ea typeface="微软雅黑" panose="020B0503020204020204" pitchFamily="34" charset="-122"/>
                </a:rPr>
                <a:t>卡</a:t>
              </a:r>
            </a:p>
          </p:txBody>
        </p:sp>
      </p:grpSp>
      <p:grpSp>
        <p:nvGrpSpPr>
          <p:cNvPr id="37" name="组合 36">
            <a:extLst>
              <a:ext uri="{FF2B5EF4-FFF2-40B4-BE49-F238E27FC236}">
                <a16:creationId xmlns:a16="http://schemas.microsoft.com/office/drawing/2014/main" id="{5ED7AE6A-36EA-4E17-9E1C-383DD11AF4E0}"/>
              </a:ext>
            </a:extLst>
          </p:cNvPr>
          <p:cNvGrpSpPr/>
          <p:nvPr/>
        </p:nvGrpSpPr>
        <p:grpSpPr>
          <a:xfrm>
            <a:off x="2894112" y="4832612"/>
            <a:ext cx="720359" cy="958026"/>
            <a:chOff x="3748653" y="5147537"/>
            <a:chExt cx="720359" cy="958026"/>
          </a:xfrm>
        </p:grpSpPr>
        <p:pic>
          <p:nvPicPr>
            <p:cNvPr id="36" name="图形 35">
              <a:extLst>
                <a:ext uri="{FF2B5EF4-FFF2-40B4-BE49-F238E27FC236}">
                  <a16:creationId xmlns:a16="http://schemas.microsoft.com/office/drawing/2014/main" id="{A0B46004-578D-475C-81B2-4444C19625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84797" y="5147537"/>
              <a:ext cx="648072" cy="648072"/>
            </a:xfrm>
            <a:prstGeom prst="rect">
              <a:avLst/>
            </a:prstGeom>
          </p:spPr>
        </p:pic>
        <p:sp>
          <p:nvSpPr>
            <p:cNvPr id="47" name="文本框 46">
              <a:extLst>
                <a:ext uri="{FF2B5EF4-FFF2-40B4-BE49-F238E27FC236}">
                  <a16:creationId xmlns:a16="http://schemas.microsoft.com/office/drawing/2014/main" id="{85945016-4B17-46F4-8106-329D001C685F}"/>
                </a:ext>
              </a:extLst>
            </p:cNvPr>
            <p:cNvSpPr txBox="1"/>
            <p:nvPr/>
          </p:nvSpPr>
          <p:spPr bwMode="auto">
            <a:xfrm>
              <a:off x="3748653" y="5795609"/>
              <a:ext cx="720359"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小程序</a:t>
              </a:r>
            </a:p>
          </p:txBody>
        </p:sp>
      </p:grpSp>
      <p:cxnSp>
        <p:nvCxnSpPr>
          <p:cNvPr id="43" name="连接符: 肘形 42">
            <a:extLst>
              <a:ext uri="{FF2B5EF4-FFF2-40B4-BE49-F238E27FC236}">
                <a16:creationId xmlns:a16="http://schemas.microsoft.com/office/drawing/2014/main" id="{ADF4C5DA-2BC6-4A5B-96D1-5669F35398CE}"/>
              </a:ext>
            </a:extLst>
          </p:cNvPr>
          <p:cNvCxnSpPr>
            <a:cxnSpLocks/>
            <a:stCxn id="3" idx="2"/>
          </p:cNvCxnSpPr>
          <p:nvPr/>
        </p:nvCxnSpPr>
        <p:spPr>
          <a:xfrm rot="10800000" flipV="1">
            <a:off x="3572096" y="3646076"/>
            <a:ext cx="1155753" cy="41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连接符: 肘形 52">
            <a:extLst>
              <a:ext uri="{FF2B5EF4-FFF2-40B4-BE49-F238E27FC236}">
                <a16:creationId xmlns:a16="http://schemas.microsoft.com/office/drawing/2014/main" id="{1AD4F613-DA06-42B9-AE9F-239C3DE4C54B}"/>
              </a:ext>
            </a:extLst>
          </p:cNvPr>
          <p:cNvCxnSpPr>
            <a:cxnSpLocks/>
            <a:stCxn id="3" idx="2"/>
            <a:endCxn id="14" idx="3"/>
          </p:cNvCxnSpPr>
          <p:nvPr/>
        </p:nvCxnSpPr>
        <p:spPr>
          <a:xfrm rot="10800000">
            <a:off x="3591370" y="2227851"/>
            <a:ext cx="1136479" cy="141822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56" name="连接符: 肘形 55">
            <a:extLst>
              <a:ext uri="{FF2B5EF4-FFF2-40B4-BE49-F238E27FC236}">
                <a16:creationId xmlns:a16="http://schemas.microsoft.com/office/drawing/2014/main" id="{5CC6CD51-4D62-4061-91F4-09D232C9D108}"/>
              </a:ext>
            </a:extLst>
          </p:cNvPr>
          <p:cNvCxnSpPr>
            <a:cxnSpLocks/>
            <a:stCxn id="3" idx="2"/>
            <a:endCxn id="36" idx="3"/>
          </p:cNvCxnSpPr>
          <p:nvPr/>
        </p:nvCxnSpPr>
        <p:spPr>
          <a:xfrm rot="10800000" flipV="1">
            <a:off x="3578328" y="3646076"/>
            <a:ext cx="1149520" cy="15105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grpSp>
        <p:nvGrpSpPr>
          <p:cNvPr id="52" name="组合 51">
            <a:extLst>
              <a:ext uri="{FF2B5EF4-FFF2-40B4-BE49-F238E27FC236}">
                <a16:creationId xmlns:a16="http://schemas.microsoft.com/office/drawing/2014/main" id="{9BD2F77F-7FF9-437E-A70D-B95B68377C2F}"/>
              </a:ext>
            </a:extLst>
          </p:cNvPr>
          <p:cNvGrpSpPr/>
          <p:nvPr/>
        </p:nvGrpSpPr>
        <p:grpSpPr>
          <a:xfrm>
            <a:off x="763724" y="3195427"/>
            <a:ext cx="1159496" cy="1213932"/>
            <a:chOff x="603369" y="3458916"/>
            <a:chExt cx="1159496" cy="1213932"/>
          </a:xfrm>
        </p:grpSpPr>
        <p:pic>
          <p:nvPicPr>
            <p:cNvPr id="51" name="图形 50" descr="用户">
              <a:extLst>
                <a:ext uri="{FF2B5EF4-FFF2-40B4-BE49-F238E27FC236}">
                  <a16:creationId xmlns:a16="http://schemas.microsoft.com/office/drawing/2014/main" id="{474E99BF-30EE-4115-AE12-4496B13A256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3369" y="3458916"/>
              <a:ext cx="1159496" cy="1159496"/>
            </a:xfrm>
            <a:prstGeom prst="rect">
              <a:avLst/>
            </a:prstGeom>
          </p:spPr>
        </p:pic>
        <p:sp>
          <p:nvSpPr>
            <p:cNvPr id="62" name="文本框 61">
              <a:extLst>
                <a:ext uri="{FF2B5EF4-FFF2-40B4-BE49-F238E27FC236}">
                  <a16:creationId xmlns:a16="http://schemas.microsoft.com/office/drawing/2014/main" id="{7F9DF81B-F14B-4653-BEE7-BD76ADD2EF91}"/>
                </a:ext>
              </a:extLst>
            </p:cNvPr>
            <p:cNvSpPr txBox="1"/>
            <p:nvPr/>
          </p:nvSpPr>
          <p:spPr bwMode="auto">
            <a:xfrm>
              <a:off x="726757" y="4362894"/>
              <a:ext cx="899895"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个人用户</a:t>
              </a:r>
            </a:p>
          </p:txBody>
        </p:sp>
      </p:grpSp>
      <p:grpSp>
        <p:nvGrpSpPr>
          <p:cNvPr id="59" name="组合 58">
            <a:extLst>
              <a:ext uri="{FF2B5EF4-FFF2-40B4-BE49-F238E27FC236}">
                <a16:creationId xmlns:a16="http://schemas.microsoft.com/office/drawing/2014/main" id="{66377205-C031-449D-8504-543502569963}"/>
              </a:ext>
            </a:extLst>
          </p:cNvPr>
          <p:cNvGrpSpPr/>
          <p:nvPr/>
        </p:nvGrpSpPr>
        <p:grpSpPr>
          <a:xfrm>
            <a:off x="1343472" y="944180"/>
            <a:ext cx="9001000" cy="757355"/>
            <a:chOff x="1343472" y="1611520"/>
            <a:chExt cx="9001000" cy="757355"/>
          </a:xfrm>
        </p:grpSpPr>
        <p:sp>
          <p:nvSpPr>
            <p:cNvPr id="57" name="箭头: 左右 56">
              <a:extLst>
                <a:ext uri="{FF2B5EF4-FFF2-40B4-BE49-F238E27FC236}">
                  <a16:creationId xmlns:a16="http://schemas.microsoft.com/office/drawing/2014/main" id="{75D41DF9-83E8-4245-B5F9-97F5E9FAF321}"/>
                </a:ext>
              </a:extLst>
            </p:cNvPr>
            <p:cNvSpPr/>
            <p:nvPr/>
          </p:nvSpPr>
          <p:spPr>
            <a:xfrm>
              <a:off x="1343472" y="1611520"/>
              <a:ext cx="9001000" cy="757355"/>
            </a:xfrm>
            <a:prstGeom prst="leftRightArrow">
              <a:avLst/>
            </a:prstGeom>
            <a:gradFill>
              <a:gsLst>
                <a:gs pos="0">
                  <a:srgbClr val="FF0844"/>
                </a:gs>
                <a:gs pos="49000">
                  <a:schemeClr val="bg1"/>
                </a:gs>
                <a:gs pos="75000">
                  <a:srgbClr val="FFB199"/>
                </a:gs>
                <a:gs pos="25000">
                  <a:srgbClr val="FFB199"/>
                </a:gs>
                <a:gs pos="100000">
                  <a:srgbClr val="FF0844"/>
                </a:gs>
              </a:gsLst>
              <a:lin ang="0" scaled="0"/>
            </a:gradFill>
            <a:ln>
              <a:noFill/>
            </a:ln>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58" name="文本框 57">
              <a:extLst>
                <a:ext uri="{FF2B5EF4-FFF2-40B4-BE49-F238E27FC236}">
                  <a16:creationId xmlns:a16="http://schemas.microsoft.com/office/drawing/2014/main" id="{9BFFF9B0-6DC3-4300-B520-6DCACE551347}"/>
                </a:ext>
              </a:extLst>
            </p:cNvPr>
            <p:cNvSpPr txBox="1"/>
            <p:nvPr/>
          </p:nvSpPr>
          <p:spPr bwMode="auto">
            <a:xfrm>
              <a:off x="1727660" y="1804441"/>
              <a:ext cx="479908" cy="371509"/>
            </a:xfrm>
            <a:prstGeom prst="rect">
              <a:avLst/>
            </a:prstGeom>
            <a:noFill/>
            <a:ln w="12700">
              <a:noFill/>
              <a:miter lim="800000"/>
            </a:ln>
          </p:spPr>
          <p:txBody>
            <a:bodyPr wrap="none" lIns="89996" tIns="46798" rIns="89996" bIns="46798" rtlCol="0" anchor="t">
              <a:spAutoFit/>
            </a:bodyPr>
            <a:lstStyle/>
            <a:p>
              <a:r>
                <a:rPr lang="en-US" altLang="zh-CN" b="1" dirty="0">
                  <a:solidFill>
                    <a:schemeClr val="bg1"/>
                  </a:solidFill>
                  <a:latin typeface="微软雅黑" panose="020B0503020204020204" pitchFamily="34" charset="-122"/>
                  <a:ea typeface="微软雅黑" panose="020B0503020204020204" pitchFamily="34" charset="-122"/>
                </a:rPr>
                <a:t>2C</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D275C0A9-EEFE-4BAF-8E0C-095830B9FCDB}"/>
                </a:ext>
              </a:extLst>
            </p:cNvPr>
            <p:cNvSpPr txBox="1"/>
            <p:nvPr/>
          </p:nvSpPr>
          <p:spPr bwMode="auto">
            <a:xfrm>
              <a:off x="9480376" y="1804441"/>
              <a:ext cx="481512" cy="371509"/>
            </a:xfrm>
            <a:prstGeom prst="rect">
              <a:avLst/>
            </a:prstGeom>
            <a:noFill/>
            <a:ln w="12700">
              <a:noFill/>
              <a:miter lim="800000"/>
            </a:ln>
          </p:spPr>
          <p:txBody>
            <a:bodyPr wrap="none" lIns="89996" tIns="46798" rIns="89996" bIns="46798" rtlCol="0" anchor="t">
              <a:spAutoFit/>
            </a:bodyPr>
            <a:lstStyle/>
            <a:p>
              <a:r>
                <a:rPr lang="en-US" altLang="zh-CN" b="1" dirty="0">
                  <a:solidFill>
                    <a:schemeClr val="bg1"/>
                  </a:solidFill>
                  <a:latin typeface="微软雅黑" panose="020B0503020204020204" pitchFamily="34" charset="-122"/>
                  <a:ea typeface="微软雅黑" panose="020B0503020204020204" pitchFamily="34" charset="-122"/>
                </a:rPr>
                <a:t>2B</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0" name="连接符: 肘形 69">
            <a:extLst>
              <a:ext uri="{FF2B5EF4-FFF2-40B4-BE49-F238E27FC236}">
                <a16:creationId xmlns:a16="http://schemas.microsoft.com/office/drawing/2014/main" id="{DE4640FA-0177-4801-86FF-FD38A3FEF816}"/>
              </a:ext>
            </a:extLst>
          </p:cNvPr>
          <p:cNvCxnSpPr>
            <a:cxnSpLocks/>
            <a:stCxn id="3" idx="6"/>
            <a:endCxn id="31" idx="1"/>
          </p:cNvCxnSpPr>
          <p:nvPr/>
        </p:nvCxnSpPr>
        <p:spPr>
          <a:xfrm flipV="1">
            <a:off x="6744072" y="2413631"/>
            <a:ext cx="975343" cy="123244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73" name="连接符: 肘形 72">
            <a:extLst>
              <a:ext uri="{FF2B5EF4-FFF2-40B4-BE49-F238E27FC236}">
                <a16:creationId xmlns:a16="http://schemas.microsoft.com/office/drawing/2014/main" id="{AFF2207E-F304-4B87-AD28-1D41CB8C7705}"/>
              </a:ext>
            </a:extLst>
          </p:cNvPr>
          <p:cNvCxnSpPr>
            <a:cxnSpLocks/>
            <a:stCxn id="3" idx="6"/>
            <a:endCxn id="17" idx="1"/>
          </p:cNvCxnSpPr>
          <p:nvPr/>
        </p:nvCxnSpPr>
        <p:spPr>
          <a:xfrm>
            <a:off x="6744072" y="3646077"/>
            <a:ext cx="948561" cy="118017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grpSp>
        <p:nvGrpSpPr>
          <p:cNvPr id="86" name="组合 85">
            <a:extLst>
              <a:ext uri="{FF2B5EF4-FFF2-40B4-BE49-F238E27FC236}">
                <a16:creationId xmlns:a16="http://schemas.microsoft.com/office/drawing/2014/main" id="{D73A061C-4ABE-46C5-ACFF-CEA0E951915B}"/>
              </a:ext>
            </a:extLst>
          </p:cNvPr>
          <p:cNvGrpSpPr/>
          <p:nvPr/>
        </p:nvGrpSpPr>
        <p:grpSpPr>
          <a:xfrm>
            <a:off x="10233913" y="3134490"/>
            <a:ext cx="779669" cy="821540"/>
            <a:chOff x="10203154" y="2437139"/>
            <a:chExt cx="779669" cy="821540"/>
          </a:xfrm>
        </p:grpSpPr>
        <p:pic>
          <p:nvPicPr>
            <p:cNvPr id="79" name="图形 78" descr="计算机">
              <a:extLst>
                <a:ext uri="{FF2B5EF4-FFF2-40B4-BE49-F238E27FC236}">
                  <a16:creationId xmlns:a16="http://schemas.microsoft.com/office/drawing/2014/main" id="{AA337EC3-BD5D-4D66-98EE-E45076007F1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59670" y="2437139"/>
              <a:ext cx="610705" cy="610705"/>
            </a:xfrm>
            <a:prstGeom prst="rect">
              <a:avLst/>
            </a:prstGeom>
          </p:spPr>
        </p:pic>
        <p:sp>
          <p:nvSpPr>
            <p:cNvPr id="94" name="文本框 93">
              <a:extLst>
                <a:ext uri="{FF2B5EF4-FFF2-40B4-BE49-F238E27FC236}">
                  <a16:creationId xmlns:a16="http://schemas.microsoft.com/office/drawing/2014/main" id="{D31B8C46-3866-4007-A1FD-D0AB1B15BF11}"/>
                </a:ext>
              </a:extLst>
            </p:cNvPr>
            <p:cNvSpPr txBox="1"/>
            <p:nvPr/>
          </p:nvSpPr>
          <p:spPr bwMode="auto">
            <a:xfrm>
              <a:off x="10203154" y="2948725"/>
              <a:ext cx="779669"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PC</a:t>
              </a:r>
              <a:r>
                <a:rPr lang="zh-CN" altLang="en-US" sz="1400" b="1" dirty="0">
                  <a:latin typeface="微软雅黑" panose="020B0503020204020204" pitchFamily="34" charset="-122"/>
                  <a:ea typeface="微软雅黑" panose="020B0503020204020204" pitchFamily="34" charset="-122"/>
                </a:rPr>
                <a:t>工具</a:t>
              </a:r>
            </a:p>
          </p:txBody>
        </p:sp>
      </p:grpSp>
      <p:pic>
        <p:nvPicPr>
          <p:cNvPr id="88" name="图形 87" descr="Web 设计">
            <a:extLst>
              <a:ext uri="{FF2B5EF4-FFF2-40B4-BE49-F238E27FC236}">
                <a16:creationId xmlns:a16="http://schemas.microsoft.com/office/drawing/2014/main" id="{D0983193-68DF-4B33-9418-77834B03ECF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83450" y="2254486"/>
            <a:ext cx="605487" cy="605487"/>
          </a:xfrm>
          <a:prstGeom prst="rect">
            <a:avLst/>
          </a:prstGeom>
        </p:spPr>
      </p:pic>
      <p:sp>
        <p:nvSpPr>
          <p:cNvPr id="97" name="文本框 96">
            <a:extLst>
              <a:ext uri="{FF2B5EF4-FFF2-40B4-BE49-F238E27FC236}">
                <a16:creationId xmlns:a16="http://schemas.microsoft.com/office/drawing/2014/main" id="{7264BDF2-503C-41D4-B14E-45E5211FDF5D}"/>
              </a:ext>
            </a:extLst>
          </p:cNvPr>
          <p:cNvSpPr txBox="1"/>
          <p:nvPr/>
        </p:nvSpPr>
        <p:spPr bwMode="auto">
          <a:xfrm>
            <a:off x="10309369" y="2771236"/>
            <a:ext cx="553646"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APP</a:t>
            </a:r>
            <a:endParaRPr lang="zh-CN" altLang="en-US" sz="1400" b="1" dirty="0">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510DC5F2-4DC7-4434-A8CC-8E713263A98D}"/>
              </a:ext>
            </a:extLst>
          </p:cNvPr>
          <p:cNvGrpSpPr/>
          <p:nvPr/>
        </p:nvGrpSpPr>
        <p:grpSpPr>
          <a:xfrm>
            <a:off x="10156176" y="4080101"/>
            <a:ext cx="899895" cy="829353"/>
            <a:chOff x="10156176" y="4188657"/>
            <a:chExt cx="899895" cy="829353"/>
          </a:xfrm>
        </p:grpSpPr>
        <p:pic>
          <p:nvPicPr>
            <p:cNvPr id="82" name="图形 81" descr="智能手机">
              <a:extLst>
                <a:ext uri="{FF2B5EF4-FFF2-40B4-BE49-F238E27FC236}">
                  <a16:creationId xmlns:a16="http://schemas.microsoft.com/office/drawing/2014/main" id="{0D52CB0E-3EC2-4D92-B4A8-D20C304A8E7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34468" y="4188657"/>
              <a:ext cx="543312" cy="543312"/>
            </a:xfrm>
            <a:prstGeom prst="rect">
              <a:avLst/>
            </a:prstGeom>
          </p:spPr>
        </p:pic>
        <p:sp>
          <p:nvSpPr>
            <p:cNvPr id="98" name="文本框 97">
              <a:extLst>
                <a:ext uri="{FF2B5EF4-FFF2-40B4-BE49-F238E27FC236}">
                  <a16:creationId xmlns:a16="http://schemas.microsoft.com/office/drawing/2014/main" id="{109B48CB-22BE-46D6-8AF1-7A5205C398A5}"/>
                </a:ext>
              </a:extLst>
            </p:cNvPr>
            <p:cNvSpPr txBox="1"/>
            <p:nvPr/>
          </p:nvSpPr>
          <p:spPr bwMode="auto">
            <a:xfrm>
              <a:off x="10156176" y="4708056"/>
              <a:ext cx="899895"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手持设备</a:t>
              </a:r>
            </a:p>
          </p:txBody>
        </p:sp>
      </p:grpSp>
      <p:grpSp>
        <p:nvGrpSpPr>
          <p:cNvPr id="4096" name="组合 4095">
            <a:extLst>
              <a:ext uri="{FF2B5EF4-FFF2-40B4-BE49-F238E27FC236}">
                <a16:creationId xmlns:a16="http://schemas.microsoft.com/office/drawing/2014/main" id="{97950E93-4F39-4086-8175-64BF0AFA6850}"/>
              </a:ext>
            </a:extLst>
          </p:cNvPr>
          <p:cNvGrpSpPr/>
          <p:nvPr/>
        </p:nvGrpSpPr>
        <p:grpSpPr>
          <a:xfrm>
            <a:off x="10150557" y="5028734"/>
            <a:ext cx="899895" cy="792691"/>
            <a:chOff x="10143042" y="5169762"/>
            <a:chExt cx="899895" cy="792691"/>
          </a:xfrm>
        </p:grpSpPr>
        <p:pic>
          <p:nvPicPr>
            <p:cNvPr id="84" name="图形 83" descr="注册">
              <a:extLst>
                <a:ext uri="{FF2B5EF4-FFF2-40B4-BE49-F238E27FC236}">
                  <a16:creationId xmlns:a16="http://schemas.microsoft.com/office/drawing/2014/main" id="{20053795-970E-483C-9BED-B7D0101A51E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03924" y="5169762"/>
              <a:ext cx="573856" cy="573856"/>
            </a:xfrm>
            <a:prstGeom prst="rect">
              <a:avLst/>
            </a:prstGeom>
          </p:spPr>
        </p:pic>
        <p:sp>
          <p:nvSpPr>
            <p:cNvPr id="100" name="文本框 99">
              <a:extLst>
                <a:ext uri="{FF2B5EF4-FFF2-40B4-BE49-F238E27FC236}">
                  <a16:creationId xmlns:a16="http://schemas.microsoft.com/office/drawing/2014/main" id="{FC24F695-6F92-40BA-BB4C-9C952C472E19}"/>
                </a:ext>
              </a:extLst>
            </p:cNvPr>
            <p:cNvSpPr txBox="1"/>
            <p:nvPr/>
          </p:nvSpPr>
          <p:spPr bwMode="auto">
            <a:xfrm>
              <a:off x="10143042" y="5652499"/>
              <a:ext cx="899895"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柜面设备</a:t>
              </a:r>
            </a:p>
          </p:txBody>
        </p:sp>
      </p:grpSp>
      <p:sp>
        <p:nvSpPr>
          <p:cNvPr id="103" name="文本框 102">
            <a:extLst>
              <a:ext uri="{FF2B5EF4-FFF2-40B4-BE49-F238E27FC236}">
                <a16:creationId xmlns:a16="http://schemas.microsoft.com/office/drawing/2014/main" id="{8E668C4E-80F0-4D51-9B0F-FC050C324536}"/>
              </a:ext>
            </a:extLst>
          </p:cNvPr>
          <p:cNvSpPr txBox="1"/>
          <p:nvPr/>
        </p:nvSpPr>
        <p:spPr bwMode="auto">
          <a:xfrm>
            <a:off x="625865" y="5934209"/>
            <a:ext cx="4388006" cy="606320"/>
          </a:xfrm>
          <a:prstGeom prst="rect">
            <a:avLst/>
          </a:prstGeom>
          <a:noFill/>
          <a:ln w="12700">
            <a:noFill/>
            <a:miter lim="800000"/>
          </a:ln>
        </p:spPr>
        <p:txBody>
          <a:bodyPr wrap="square">
            <a:spAutoFit/>
          </a:bodyPr>
          <a:lstStyle/>
          <a:p>
            <a:pPr>
              <a:lnSpc>
                <a:spcPct val="125000"/>
              </a:lnSpc>
            </a:pPr>
            <a:r>
              <a:rPr lang="zh-CN" altLang="en-US" sz="1400" b="1" dirty="0">
                <a:solidFill>
                  <a:schemeClr val="tx1"/>
                </a:solidFill>
                <a:latin typeface="微软雅黑" panose="020B0503020204020204" pitchFamily="34" charset="-122"/>
                <a:ea typeface="微软雅黑" panose="020B0503020204020204" pitchFamily="34" charset="-122"/>
              </a:rPr>
              <a:t>业务资费：个人免费</a:t>
            </a:r>
            <a:endParaRPr lang="en-US" altLang="zh-CN" sz="1400" b="1" dirty="0">
              <a:solidFill>
                <a:schemeClr val="tx1"/>
              </a:solidFill>
              <a:latin typeface="微软雅黑" panose="020B0503020204020204" pitchFamily="34" charset="-122"/>
              <a:ea typeface="微软雅黑" panose="020B0503020204020204" pitchFamily="34" charset="-122"/>
            </a:endParaRPr>
          </a:p>
          <a:p>
            <a:pPr>
              <a:lnSpc>
                <a:spcPct val="125000"/>
              </a:lnSpc>
            </a:pPr>
            <a:r>
              <a:rPr lang="zh-CN" altLang="en-US" sz="1400" b="1" dirty="0">
                <a:solidFill>
                  <a:schemeClr val="tx1"/>
                </a:solidFill>
                <a:latin typeface="微软雅黑" panose="020B0503020204020204" pitchFamily="34" charset="-122"/>
                <a:ea typeface="微软雅黑" panose="020B0503020204020204" pitchFamily="34" charset="-122"/>
              </a:rPr>
              <a:t>产品策略：引导用户开通网证，拓展用户基数。</a:t>
            </a:r>
            <a:endParaRPr lang="zh-CN" altLang="en-US" sz="1400"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035619B6-D947-4957-B18D-8A66AF89C2A6}"/>
              </a:ext>
            </a:extLst>
          </p:cNvPr>
          <p:cNvSpPr txBox="1"/>
          <p:nvPr/>
        </p:nvSpPr>
        <p:spPr bwMode="auto">
          <a:xfrm>
            <a:off x="6168008" y="5952653"/>
            <a:ext cx="5614447" cy="606320"/>
          </a:xfrm>
          <a:prstGeom prst="rect">
            <a:avLst/>
          </a:prstGeom>
          <a:noFill/>
          <a:ln w="12700">
            <a:noFill/>
            <a:miter lim="800000"/>
          </a:ln>
        </p:spPr>
        <p:txBody>
          <a:bodyPr wrap="square">
            <a:spAutoFit/>
          </a:bodyPr>
          <a:lstStyle/>
          <a:p>
            <a:pPr>
              <a:lnSpc>
                <a:spcPct val="125000"/>
              </a:lnSpc>
            </a:pPr>
            <a:r>
              <a:rPr lang="zh-CN" altLang="en-US" sz="1400" b="1" dirty="0">
                <a:solidFill>
                  <a:schemeClr val="tx1"/>
                </a:solidFill>
                <a:latin typeface="微软雅黑" panose="020B0503020204020204" pitchFamily="34" charset="-122"/>
                <a:ea typeface="微软雅黑" panose="020B0503020204020204" pitchFamily="34" charset="-122"/>
              </a:rPr>
              <a:t>业务资费：核验按次收费</a:t>
            </a:r>
            <a:endParaRPr lang="en-US" altLang="zh-CN" sz="1400" b="1" dirty="0">
              <a:solidFill>
                <a:schemeClr val="tx1"/>
              </a:solidFill>
              <a:latin typeface="微软雅黑" panose="020B0503020204020204" pitchFamily="34" charset="-122"/>
              <a:ea typeface="微软雅黑" panose="020B0503020204020204" pitchFamily="34" charset="-122"/>
            </a:endParaRPr>
          </a:p>
          <a:p>
            <a:pPr>
              <a:lnSpc>
                <a:spcPct val="125000"/>
              </a:lnSpc>
            </a:pPr>
            <a:r>
              <a:rPr lang="zh-CN" altLang="en-US" sz="1400" b="1" dirty="0">
                <a:solidFill>
                  <a:schemeClr val="tx1"/>
                </a:solidFill>
                <a:latin typeface="微软雅黑" panose="020B0503020204020204" pitchFamily="34" charset="-122"/>
                <a:ea typeface="微软雅黑" panose="020B0503020204020204" pitchFamily="34" charset="-122"/>
              </a:rPr>
              <a:t>产品策略：提供标准化组件与接口；金融、政务等重点行业优先突破。</a:t>
            </a: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7355414" y="2897843"/>
            <a:ext cx="2534281" cy="415498"/>
          </a:xfrm>
          <a:prstGeom prst="rect">
            <a:avLst/>
          </a:prstGeom>
        </p:spPr>
        <p:txBody>
          <a:bodyPr wrap="square">
            <a:spAutoFit/>
          </a:bodyPr>
          <a:lstStyle/>
          <a:p>
            <a:pPr>
              <a:lnSpc>
                <a:spcPct val="150000"/>
              </a:lnSpc>
            </a:pPr>
            <a:r>
              <a:rPr lang="zh-CN" altLang="en-US" sz="1400" b="1" dirty="0">
                <a:solidFill>
                  <a:srgbClr val="FF0000"/>
                </a:solidFill>
                <a:latin typeface="华文细黑" panose="02010600040101010101" pitchFamily="2" charset="-122"/>
                <a:ea typeface="华文细黑" panose="02010600040101010101" pitchFamily="2" charset="-122"/>
              </a:rPr>
              <a:t>网证开通</a:t>
            </a:r>
            <a:r>
              <a:rPr lang="en-US" altLang="zh-CN" sz="1400" b="1" dirty="0">
                <a:solidFill>
                  <a:srgbClr val="FF0000"/>
                </a:solidFill>
                <a:latin typeface="华文细黑" panose="02010600040101010101" pitchFamily="2" charset="-122"/>
                <a:ea typeface="华文细黑" panose="02010600040101010101" pitchFamily="2" charset="-122"/>
              </a:rPr>
              <a:t>/</a:t>
            </a:r>
            <a:r>
              <a:rPr lang="zh-CN" altLang="en-US" sz="1400" b="1" dirty="0">
                <a:solidFill>
                  <a:srgbClr val="FF0000"/>
                </a:solidFill>
                <a:latin typeface="华文细黑" panose="02010600040101010101" pitchFamily="2" charset="-122"/>
                <a:ea typeface="华文细黑" panose="02010600040101010101" pitchFamily="2" charset="-122"/>
              </a:rPr>
              <a:t>下载</a:t>
            </a:r>
            <a:r>
              <a:rPr lang="en-US" altLang="zh-CN" sz="1400" b="1" dirty="0">
                <a:solidFill>
                  <a:srgbClr val="FF0000"/>
                </a:solidFill>
                <a:latin typeface="华文细黑" panose="02010600040101010101" pitchFamily="2" charset="-122"/>
                <a:ea typeface="华文细黑" panose="02010600040101010101" pitchFamily="2" charset="-122"/>
              </a:rPr>
              <a:t>+</a:t>
            </a:r>
            <a:r>
              <a:rPr lang="zh-CN" altLang="en-US" sz="1400" b="1" dirty="0">
                <a:solidFill>
                  <a:srgbClr val="FF0000"/>
                </a:solidFill>
                <a:latin typeface="华文细黑" panose="02010600040101010101" pitchFamily="2" charset="-122"/>
                <a:ea typeface="华文细黑" panose="02010600040101010101" pitchFamily="2" charset="-122"/>
              </a:rPr>
              <a:t>核验</a:t>
            </a:r>
          </a:p>
        </p:txBody>
      </p:sp>
      <p:sp>
        <p:nvSpPr>
          <p:cNvPr id="5" name="矩形 4"/>
          <p:cNvSpPr/>
          <p:nvPr/>
        </p:nvSpPr>
        <p:spPr>
          <a:xfrm>
            <a:off x="6599781" y="5340502"/>
            <a:ext cx="3537507" cy="338554"/>
          </a:xfrm>
          <a:prstGeom prst="rect">
            <a:avLst/>
          </a:prstGeom>
        </p:spPr>
        <p:txBody>
          <a:bodyPr wrap="square">
            <a:spAutoFit/>
          </a:bodyPr>
          <a:lstStyle/>
          <a:p>
            <a:r>
              <a:rPr lang="en-US" altLang="zh-CN" sz="1600" b="1" dirty="0">
                <a:solidFill>
                  <a:srgbClr val="FF0000"/>
                </a:solidFill>
                <a:latin typeface="华文细黑" panose="02010600040101010101" pitchFamily="2" charset="-122"/>
                <a:ea typeface="华文细黑" panose="02010600040101010101" pitchFamily="2" charset="-122"/>
              </a:rPr>
              <a:t>2</a:t>
            </a:r>
            <a:r>
              <a:rPr lang="zh-CN" altLang="en-US" sz="1600" b="1" dirty="0">
                <a:solidFill>
                  <a:srgbClr val="FF0000"/>
                </a:solidFill>
                <a:latin typeface="华文细黑" panose="02010600040101010101" pitchFamily="2" charset="-122"/>
                <a:ea typeface="华文细黑" panose="02010600040101010101" pitchFamily="2" charset="-122"/>
              </a:rPr>
              <a:t>要素到</a:t>
            </a:r>
            <a:r>
              <a:rPr lang="en-US" altLang="zh-CN" sz="1600" b="1" dirty="0">
                <a:solidFill>
                  <a:srgbClr val="FF0000"/>
                </a:solidFill>
                <a:latin typeface="华文细黑" panose="02010600040101010101" pitchFamily="2" charset="-122"/>
                <a:ea typeface="华文细黑" panose="02010600040101010101" pitchFamily="2" charset="-122"/>
              </a:rPr>
              <a:t>5</a:t>
            </a:r>
            <a:r>
              <a:rPr lang="zh-CN" altLang="en-US" sz="1600" b="1" dirty="0">
                <a:solidFill>
                  <a:srgbClr val="FF0000"/>
                </a:solidFill>
                <a:latin typeface="华文细黑" panose="02010600040101010101" pitchFamily="2" charset="-122"/>
                <a:ea typeface="华文细黑" panose="02010600040101010101" pitchFamily="2" charset="-122"/>
              </a:rPr>
              <a:t>要素的不同需求、分类定价</a:t>
            </a:r>
            <a:endParaRPr lang="zh-CN" altLang="en-US" sz="1600" b="1" dirty="0"/>
          </a:p>
        </p:txBody>
      </p:sp>
      <p:grpSp>
        <p:nvGrpSpPr>
          <p:cNvPr id="9" name="组合 8">
            <a:extLst>
              <a:ext uri="{FF2B5EF4-FFF2-40B4-BE49-F238E27FC236}">
                <a16:creationId xmlns:a16="http://schemas.microsoft.com/office/drawing/2014/main" id="{9077C154-F58B-49E1-930E-48315ED2EE11}"/>
              </a:ext>
            </a:extLst>
          </p:cNvPr>
          <p:cNvGrpSpPr/>
          <p:nvPr/>
        </p:nvGrpSpPr>
        <p:grpSpPr>
          <a:xfrm>
            <a:off x="2817135" y="3253372"/>
            <a:ext cx="807905" cy="1022383"/>
            <a:chOff x="2825601" y="3253372"/>
            <a:chExt cx="807905" cy="1022383"/>
          </a:xfrm>
        </p:grpSpPr>
        <p:sp>
          <p:nvSpPr>
            <p:cNvPr id="41" name="文本框 40">
              <a:extLst>
                <a:ext uri="{FF2B5EF4-FFF2-40B4-BE49-F238E27FC236}">
                  <a16:creationId xmlns:a16="http://schemas.microsoft.com/office/drawing/2014/main" id="{381BDD15-FD3A-4D0A-869A-74401C4E577F}"/>
                </a:ext>
              </a:extLst>
            </p:cNvPr>
            <p:cNvSpPr txBox="1"/>
            <p:nvPr/>
          </p:nvSpPr>
          <p:spPr bwMode="auto">
            <a:xfrm>
              <a:off x="2952730" y="3965801"/>
              <a:ext cx="553646"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APP</a:t>
              </a:r>
              <a:endParaRPr lang="zh-CN" altLang="en-US" sz="1400" b="1" dirty="0">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EC59FE56-B08E-4CD4-B72E-931E1DBC01B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25601" y="3253372"/>
              <a:ext cx="807905" cy="807905"/>
            </a:xfrm>
            <a:prstGeom prst="rect">
              <a:avLst/>
            </a:prstGeom>
          </p:spPr>
        </p:pic>
      </p:grpSp>
    </p:spTree>
    <p:extLst>
      <p:ext uri="{BB962C8B-B14F-4D97-AF65-F5344CB8AC3E}">
        <p14:creationId xmlns:p14="http://schemas.microsoft.com/office/powerpoint/2010/main" val="372547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down)">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二、</a:t>
            </a:r>
            <a:r>
              <a:rPr lang="en-US" altLang="zh-CN" dirty="0"/>
              <a:t>SIM</a:t>
            </a:r>
            <a:r>
              <a:rPr lang="zh-CN" altLang="en-US" dirty="0"/>
              <a:t>数字身份产品（</a:t>
            </a:r>
            <a:r>
              <a:rPr lang="en-US" altLang="zh-CN" dirty="0"/>
              <a:t>2/4</a:t>
            </a:r>
            <a:r>
              <a:rPr lang="zh-CN" altLang="en-US" dirty="0"/>
              <a:t>）总体业务系统架构</a:t>
            </a:r>
          </a:p>
        </p:txBody>
      </p:sp>
      <p:graphicFrame>
        <p:nvGraphicFramePr>
          <p:cNvPr id="319" name="表格 319">
            <a:extLst>
              <a:ext uri="{FF2B5EF4-FFF2-40B4-BE49-F238E27FC236}">
                <a16:creationId xmlns:a16="http://schemas.microsoft.com/office/drawing/2014/main" id="{4C0DBC87-9A05-4804-80CC-BB85E8CD487E}"/>
              </a:ext>
            </a:extLst>
          </p:cNvPr>
          <p:cNvGraphicFramePr>
            <a:graphicFrameLocks noGrp="1"/>
          </p:cNvGraphicFramePr>
          <p:nvPr>
            <p:extLst>
              <p:ext uri="{D42A27DB-BD31-4B8C-83A1-F6EECF244321}">
                <p14:modId xmlns:p14="http://schemas.microsoft.com/office/powerpoint/2010/main" val="4186032304"/>
              </p:ext>
            </p:extLst>
          </p:nvPr>
        </p:nvGraphicFramePr>
        <p:xfrm>
          <a:off x="643932" y="1012147"/>
          <a:ext cx="10708651" cy="716830"/>
        </p:xfrm>
        <a:graphic>
          <a:graphicData uri="http://schemas.openxmlformats.org/drawingml/2006/table">
            <a:tbl>
              <a:tblPr firstRow="1" bandRow="1">
                <a:tableStyleId>{2D5ABB26-0587-4C30-8999-92F81FD0307C}</a:tableStyleId>
              </a:tblPr>
              <a:tblGrid>
                <a:gridCol w="2139700">
                  <a:extLst>
                    <a:ext uri="{9D8B030D-6E8A-4147-A177-3AD203B41FA5}">
                      <a16:colId xmlns:a16="http://schemas.microsoft.com/office/drawing/2014/main" val="596144736"/>
                    </a:ext>
                  </a:extLst>
                </a:gridCol>
                <a:gridCol w="8568951">
                  <a:extLst>
                    <a:ext uri="{9D8B030D-6E8A-4147-A177-3AD203B41FA5}">
                      <a16:colId xmlns:a16="http://schemas.microsoft.com/office/drawing/2014/main" val="1765316608"/>
                    </a:ext>
                  </a:extLst>
                </a:gridCol>
              </a:tblGrid>
              <a:tr h="716830">
                <a:tc>
                  <a:txBody>
                    <a:bodyPr/>
                    <a:lstStyle/>
                    <a:p>
                      <a:pPr marL="285750" indent="-285750">
                        <a:lnSpc>
                          <a:spcPct val="125000"/>
                        </a:lnSpc>
                        <a:buFont typeface="Wingdings" panose="05000000000000000000" pitchFamily="2" charset="2"/>
                        <a:buChar char="p"/>
                      </a:pPr>
                      <a:r>
                        <a:rPr lang="zh-CN" altLang="en-US" sz="1600" b="1" kern="1200" dirty="0">
                          <a:solidFill>
                            <a:srgbClr val="C00000"/>
                          </a:solidFill>
                          <a:effectLst/>
                          <a:latin typeface="华文细黑" panose="02010600040101010101" pitchFamily="2" charset="-122"/>
                          <a:ea typeface="华文细黑" panose="02010600040101010101" pitchFamily="2" charset="-122"/>
                        </a:rPr>
                        <a:t>“</a:t>
                      </a:r>
                      <a:r>
                        <a:rPr lang="en-US" altLang="zh-CN" sz="1600" b="1" kern="1200" dirty="0">
                          <a:solidFill>
                            <a:srgbClr val="C00000"/>
                          </a:solidFill>
                          <a:effectLst/>
                          <a:latin typeface="华文细黑" panose="02010600040101010101" pitchFamily="2" charset="-122"/>
                          <a:ea typeface="华文细黑" panose="02010600040101010101" pitchFamily="2" charset="-122"/>
                        </a:rPr>
                        <a:t>5+2+3+3</a:t>
                      </a:r>
                      <a:r>
                        <a:rPr lang="zh-CN" altLang="en-US" sz="1600" b="1" kern="1200" dirty="0">
                          <a:solidFill>
                            <a:srgbClr val="C00000"/>
                          </a:solidFill>
                          <a:effectLst/>
                          <a:latin typeface="华文细黑" panose="02010600040101010101" pitchFamily="2" charset="-122"/>
                          <a:ea typeface="华文细黑" panose="02010600040101010101" pitchFamily="2" charset="-122"/>
                        </a:rPr>
                        <a:t>”架构：</a:t>
                      </a:r>
                      <a:endParaRPr lang="zh-CN" altLang="en-US" sz="1600" b="1" kern="1200" dirty="0">
                        <a:solidFill>
                          <a:srgbClr val="C00000"/>
                        </a:solidFill>
                        <a:effectLst/>
                        <a:latin typeface="华文细黑" panose="02010600040101010101" pitchFamily="2" charset="-122"/>
                        <a:ea typeface="华文细黑" panose="02010600040101010101" pitchFamily="2" charset="-122"/>
                        <a:cs typeface="+mn-cs"/>
                      </a:endParaRPr>
                    </a:p>
                  </a:txBody>
                  <a:tcPr/>
                </a:tc>
                <a:tc>
                  <a:txBody>
                    <a:bodyPr/>
                    <a:lstStyle/>
                    <a:p>
                      <a:pPr>
                        <a:lnSpc>
                          <a:spcPct val="125000"/>
                        </a:lnSpc>
                      </a:pPr>
                      <a:r>
                        <a:rPr lang="zh-CN" altLang="en-US" sz="1600" b="1" dirty="0">
                          <a:solidFill>
                            <a:srgbClr val="C00000"/>
                          </a:solidFill>
                          <a:latin typeface="华文细黑" panose="02010600040101010101" pitchFamily="2" charset="-122"/>
                          <a:ea typeface="华文细黑" panose="02010600040101010101" pitchFamily="2" charset="-122"/>
                        </a:rPr>
                        <a:t>“</a:t>
                      </a:r>
                      <a:r>
                        <a:rPr lang="en-US" altLang="zh-CN" sz="1600" b="1" dirty="0">
                          <a:solidFill>
                            <a:srgbClr val="C00000"/>
                          </a:solidFill>
                          <a:latin typeface="华文细黑" panose="02010600040101010101" pitchFamily="2" charset="-122"/>
                          <a:ea typeface="华文细黑" panose="02010600040101010101" pitchFamily="2" charset="-122"/>
                        </a:rPr>
                        <a:t>5”</a:t>
                      </a:r>
                      <a:r>
                        <a:rPr lang="zh-CN" altLang="en-US" sz="1600" b="1" dirty="0">
                          <a:solidFill>
                            <a:srgbClr val="C00000"/>
                          </a:solidFill>
                          <a:latin typeface="华文细黑" panose="02010600040101010101" pitchFamily="2" charset="-122"/>
                          <a:ea typeface="华文细黑" panose="02010600040101010101" pitchFamily="2" charset="-122"/>
                        </a:rPr>
                        <a:t>类服务终端；“</a:t>
                      </a:r>
                      <a:r>
                        <a:rPr lang="en-US" altLang="zh-CN" sz="1600" b="1" dirty="0">
                          <a:solidFill>
                            <a:srgbClr val="C00000"/>
                          </a:solidFill>
                          <a:latin typeface="华文细黑" panose="02010600040101010101" pitchFamily="2" charset="-122"/>
                          <a:ea typeface="华文细黑" panose="02010600040101010101" pitchFamily="2" charset="-122"/>
                        </a:rPr>
                        <a:t>2”</a:t>
                      </a:r>
                      <a:r>
                        <a:rPr lang="zh-CN" altLang="en-US" sz="1600" b="1" dirty="0">
                          <a:solidFill>
                            <a:srgbClr val="C00000"/>
                          </a:solidFill>
                          <a:latin typeface="华文细黑" panose="02010600040101010101" pitchFamily="2" charset="-122"/>
                          <a:ea typeface="华文细黑" panose="02010600040101010101" pitchFamily="2" charset="-122"/>
                        </a:rPr>
                        <a:t>种接入方式；“</a:t>
                      </a:r>
                      <a:r>
                        <a:rPr lang="en-US" altLang="zh-CN" sz="1600" b="1" dirty="0">
                          <a:solidFill>
                            <a:srgbClr val="C00000"/>
                          </a:solidFill>
                          <a:latin typeface="华文细黑" panose="02010600040101010101" pitchFamily="2" charset="-122"/>
                          <a:ea typeface="华文细黑" panose="02010600040101010101" pitchFamily="2" charset="-122"/>
                        </a:rPr>
                        <a:t>3”</a:t>
                      </a:r>
                      <a:r>
                        <a:rPr lang="zh-CN" altLang="en-US" sz="1600" b="1" dirty="0">
                          <a:solidFill>
                            <a:srgbClr val="C00000"/>
                          </a:solidFill>
                          <a:latin typeface="华文细黑" panose="02010600040101010101" pitchFamily="2" charset="-122"/>
                          <a:ea typeface="华文细黑" panose="02010600040101010101" pitchFamily="2" charset="-122"/>
                        </a:rPr>
                        <a:t>大支撑系统；“</a:t>
                      </a:r>
                      <a:r>
                        <a:rPr lang="en-US" altLang="zh-CN" sz="1600" b="1" dirty="0">
                          <a:solidFill>
                            <a:srgbClr val="C00000"/>
                          </a:solidFill>
                          <a:latin typeface="华文细黑" panose="02010600040101010101" pitchFamily="2" charset="-122"/>
                          <a:ea typeface="华文细黑" panose="02010600040101010101" pitchFamily="2" charset="-122"/>
                        </a:rPr>
                        <a:t>3”</a:t>
                      </a:r>
                      <a:r>
                        <a:rPr lang="zh-CN" altLang="en-US" sz="1600" b="1" dirty="0">
                          <a:solidFill>
                            <a:srgbClr val="C00000"/>
                          </a:solidFill>
                          <a:latin typeface="华文细黑" panose="02010600040101010101" pitchFamily="2" charset="-122"/>
                          <a:ea typeface="华文细黑" panose="02010600040101010101" pitchFamily="2" charset="-122"/>
                        </a:rPr>
                        <a:t>个基础设施，全面支撑中国电信</a:t>
                      </a:r>
                      <a:r>
                        <a:rPr lang="en-US" altLang="zh-CN" sz="1600" b="1" dirty="0">
                          <a:solidFill>
                            <a:srgbClr val="C00000"/>
                          </a:solidFill>
                          <a:latin typeface="华文细黑" panose="02010600040101010101" pitchFamily="2" charset="-122"/>
                          <a:ea typeface="华文细黑" panose="02010600040101010101" pitchFamily="2" charset="-122"/>
                        </a:rPr>
                        <a:t>SIM</a:t>
                      </a:r>
                      <a:r>
                        <a:rPr lang="zh-CN" altLang="en-US" sz="1600" b="1" dirty="0">
                          <a:solidFill>
                            <a:srgbClr val="C00000"/>
                          </a:solidFill>
                          <a:latin typeface="华文细黑" panose="02010600040101010101" pitchFamily="2" charset="-122"/>
                          <a:ea typeface="华文细黑" panose="02010600040101010101" pitchFamily="2" charset="-122"/>
                        </a:rPr>
                        <a:t>卡数字身份业务开展。</a:t>
                      </a:r>
                    </a:p>
                  </a:txBody>
                  <a:tcPr/>
                </a:tc>
                <a:extLst>
                  <a:ext uri="{0D108BD9-81ED-4DB2-BD59-A6C34878D82A}">
                    <a16:rowId xmlns:a16="http://schemas.microsoft.com/office/drawing/2014/main" val="2872878947"/>
                  </a:ext>
                </a:extLst>
              </a:tr>
            </a:tbl>
          </a:graphicData>
        </a:graphic>
      </p:graphicFrame>
      <p:grpSp>
        <p:nvGrpSpPr>
          <p:cNvPr id="351" name="组合 350">
            <a:extLst>
              <a:ext uri="{FF2B5EF4-FFF2-40B4-BE49-F238E27FC236}">
                <a16:creationId xmlns:a16="http://schemas.microsoft.com/office/drawing/2014/main" id="{287DBF5A-E798-44E3-938E-15674CDFD80F}"/>
              </a:ext>
            </a:extLst>
          </p:cNvPr>
          <p:cNvGrpSpPr/>
          <p:nvPr/>
        </p:nvGrpSpPr>
        <p:grpSpPr>
          <a:xfrm>
            <a:off x="839417" y="1728977"/>
            <a:ext cx="10585175" cy="4700980"/>
            <a:chOff x="839417" y="1728977"/>
            <a:chExt cx="10294203" cy="4700980"/>
          </a:xfrm>
        </p:grpSpPr>
        <p:grpSp>
          <p:nvGrpSpPr>
            <p:cNvPr id="246" name="组合 245">
              <a:extLst>
                <a:ext uri="{FF2B5EF4-FFF2-40B4-BE49-F238E27FC236}">
                  <a16:creationId xmlns:a16="http://schemas.microsoft.com/office/drawing/2014/main" id="{53B62765-6B10-4DD0-8C9F-DC7FBEFAC104}"/>
                </a:ext>
              </a:extLst>
            </p:cNvPr>
            <p:cNvGrpSpPr/>
            <p:nvPr/>
          </p:nvGrpSpPr>
          <p:grpSpPr>
            <a:xfrm>
              <a:off x="839417" y="1728977"/>
              <a:ext cx="10294203" cy="4700980"/>
              <a:chOff x="1228031" y="1649313"/>
              <a:chExt cx="10017473" cy="4700980"/>
            </a:xfrm>
          </p:grpSpPr>
          <p:sp>
            <p:nvSpPr>
              <p:cNvPr id="240" name="任意多边形: 形状 239">
                <a:extLst>
                  <a:ext uri="{FF2B5EF4-FFF2-40B4-BE49-F238E27FC236}">
                    <a16:creationId xmlns:a16="http://schemas.microsoft.com/office/drawing/2014/main" id="{E4BCCCDA-83B0-46D0-A3D9-731270791C61}"/>
                  </a:ext>
                </a:extLst>
              </p:cNvPr>
              <p:cNvSpPr/>
              <p:nvPr/>
            </p:nvSpPr>
            <p:spPr>
              <a:xfrm>
                <a:off x="1228031" y="1649313"/>
                <a:ext cx="10017473" cy="4700980"/>
              </a:xfrm>
              <a:custGeom>
                <a:avLst/>
                <a:gdLst>
                  <a:gd name="connsiteX0" fmla="*/ 0 w 10017473"/>
                  <a:gd name="connsiteY0" fmla="*/ 0 h 4700980"/>
                  <a:gd name="connsiteX1" fmla="*/ 1081212 w 10017473"/>
                  <a:gd name="connsiteY1" fmla="*/ 0 h 4700980"/>
                  <a:gd name="connsiteX2" fmla="*/ 1081440 w 10017473"/>
                  <a:gd name="connsiteY2" fmla="*/ 0 h 4700980"/>
                  <a:gd name="connsiteX3" fmla="*/ 10017473 w 10017473"/>
                  <a:gd name="connsiteY3" fmla="*/ 0 h 4700980"/>
                  <a:gd name="connsiteX4" fmla="*/ 10017473 w 10017473"/>
                  <a:gd name="connsiteY4" fmla="*/ 989680 h 4700980"/>
                  <a:gd name="connsiteX5" fmla="*/ 1081440 w 10017473"/>
                  <a:gd name="connsiteY5" fmla="*/ 989680 h 4700980"/>
                  <a:gd name="connsiteX6" fmla="*/ 1081440 w 10017473"/>
                  <a:gd name="connsiteY6" fmla="*/ 1237100 h 4700980"/>
                  <a:gd name="connsiteX7" fmla="*/ 10017473 w 10017473"/>
                  <a:gd name="connsiteY7" fmla="*/ 1237100 h 4700980"/>
                  <a:gd name="connsiteX8" fmla="*/ 10017473 w 10017473"/>
                  <a:gd name="connsiteY8" fmla="*/ 2226780 h 4700980"/>
                  <a:gd name="connsiteX9" fmla="*/ 1081440 w 10017473"/>
                  <a:gd name="connsiteY9" fmla="*/ 2226780 h 4700980"/>
                  <a:gd name="connsiteX10" fmla="*/ 1081440 w 10017473"/>
                  <a:gd name="connsiteY10" fmla="*/ 2474200 h 4700980"/>
                  <a:gd name="connsiteX11" fmla="*/ 10017473 w 10017473"/>
                  <a:gd name="connsiteY11" fmla="*/ 2474200 h 4700980"/>
                  <a:gd name="connsiteX12" fmla="*/ 10017473 w 10017473"/>
                  <a:gd name="connsiteY12" fmla="*/ 3463880 h 4700980"/>
                  <a:gd name="connsiteX13" fmla="*/ 1081440 w 10017473"/>
                  <a:gd name="connsiteY13" fmla="*/ 3463880 h 4700980"/>
                  <a:gd name="connsiteX14" fmla="*/ 1081440 w 10017473"/>
                  <a:gd name="connsiteY14" fmla="*/ 3711300 h 4700980"/>
                  <a:gd name="connsiteX15" fmla="*/ 10017473 w 10017473"/>
                  <a:gd name="connsiteY15" fmla="*/ 3711300 h 4700980"/>
                  <a:gd name="connsiteX16" fmla="*/ 10017473 w 10017473"/>
                  <a:gd name="connsiteY16" fmla="*/ 4700980 h 4700980"/>
                  <a:gd name="connsiteX17" fmla="*/ 1081440 w 10017473"/>
                  <a:gd name="connsiteY17" fmla="*/ 4700980 h 4700980"/>
                  <a:gd name="connsiteX18" fmla="*/ 1081212 w 10017473"/>
                  <a:gd name="connsiteY18" fmla="*/ 4700980 h 4700980"/>
                  <a:gd name="connsiteX19" fmla="*/ 0 w 10017473"/>
                  <a:gd name="connsiteY19" fmla="*/ 4700980 h 470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17473" h="4700980">
                    <a:moveTo>
                      <a:pt x="0" y="0"/>
                    </a:moveTo>
                    <a:lnTo>
                      <a:pt x="1081212" y="0"/>
                    </a:lnTo>
                    <a:lnTo>
                      <a:pt x="1081440" y="0"/>
                    </a:lnTo>
                    <a:lnTo>
                      <a:pt x="10017473" y="0"/>
                    </a:lnTo>
                    <a:lnTo>
                      <a:pt x="10017473" y="989680"/>
                    </a:lnTo>
                    <a:lnTo>
                      <a:pt x="1081440" y="989680"/>
                    </a:lnTo>
                    <a:lnTo>
                      <a:pt x="1081440" y="1237100"/>
                    </a:lnTo>
                    <a:lnTo>
                      <a:pt x="10017473" y="1237100"/>
                    </a:lnTo>
                    <a:lnTo>
                      <a:pt x="10017473" y="2226780"/>
                    </a:lnTo>
                    <a:lnTo>
                      <a:pt x="1081440" y="2226780"/>
                    </a:lnTo>
                    <a:lnTo>
                      <a:pt x="1081440" y="2474200"/>
                    </a:lnTo>
                    <a:lnTo>
                      <a:pt x="10017473" y="2474200"/>
                    </a:lnTo>
                    <a:lnTo>
                      <a:pt x="10017473" y="3463880"/>
                    </a:lnTo>
                    <a:lnTo>
                      <a:pt x="1081440" y="3463880"/>
                    </a:lnTo>
                    <a:lnTo>
                      <a:pt x="1081440" y="3711300"/>
                    </a:lnTo>
                    <a:lnTo>
                      <a:pt x="10017473" y="3711300"/>
                    </a:lnTo>
                    <a:lnTo>
                      <a:pt x="10017473" y="4700980"/>
                    </a:lnTo>
                    <a:lnTo>
                      <a:pt x="1081440" y="4700980"/>
                    </a:lnTo>
                    <a:lnTo>
                      <a:pt x="1081212" y="4700980"/>
                    </a:lnTo>
                    <a:lnTo>
                      <a:pt x="0" y="4700980"/>
                    </a:lnTo>
                    <a:close/>
                  </a:path>
                </a:pathLst>
              </a:custGeom>
              <a:gradFill flip="none" rotWithShape="1">
                <a:gsLst>
                  <a:gs pos="0">
                    <a:srgbClr val="FF0844"/>
                  </a:gs>
                  <a:gs pos="100000">
                    <a:srgbClr val="FFB199"/>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242" name="文本框 241">
                <a:extLst>
                  <a:ext uri="{FF2B5EF4-FFF2-40B4-BE49-F238E27FC236}">
                    <a16:creationId xmlns:a16="http://schemas.microsoft.com/office/drawing/2014/main" id="{978BC1F7-0A59-4EA5-AD16-63D4027016A3}"/>
                  </a:ext>
                </a:extLst>
              </p:cNvPr>
              <p:cNvSpPr txBox="1"/>
              <p:nvPr/>
            </p:nvSpPr>
            <p:spPr bwMode="auto">
              <a:xfrm>
                <a:off x="1419742" y="1845228"/>
                <a:ext cx="669465" cy="646331"/>
              </a:xfrm>
              <a:prstGeom prst="rect">
                <a:avLst/>
              </a:prstGeom>
              <a:noFill/>
              <a:ln w="12700">
                <a:noFill/>
                <a:miter lim="800000"/>
              </a:ln>
            </p:spPr>
            <p:txBody>
              <a:bodyPr wrap="square">
                <a:spAutoFit/>
              </a:bodyPr>
              <a:lstStyle/>
              <a:p>
                <a:pPr algn="ctr"/>
                <a:r>
                  <a:rPr lang="zh-CN" altLang="en-US" b="1" dirty="0">
                    <a:solidFill>
                      <a:schemeClr val="bg1"/>
                    </a:solidFill>
                    <a:latin typeface="黑体" panose="02010609060101010101" pitchFamily="49" charset="-122"/>
                    <a:ea typeface="黑体" panose="02010609060101010101" pitchFamily="49" charset="-122"/>
                  </a:rPr>
                  <a:t>服务</a:t>
                </a:r>
                <a:endParaRPr lang="en-US" altLang="zh-CN" b="1" dirty="0">
                  <a:solidFill>
                    <a:schemeClr val="bg1"/>
                  </a:solidFill>
                  <a:latin typeface="黑体" panose="02010609060101010101" pitchFamily="49" charset="-122"/>
                  <a:ea typeface="黑体" panose="02010609060101010101" pitchFamily="49" charset="-122"/>
                </a:endParaRPr>
              </a:p>
              <a:p>
                <a:pPr algn="ctr"/>
                <a:r>
                  <a:rPr lang="zh-CN" altLang="en-US" b="1" dirty="0">
                    <a:solidFill>
                      <a:schemeClr val="bg1"/>
                    </a:solidFill>
                    <a:latin typeface="黑体" panose="02010609060101010101" pitchFamily="49" charset="-122"/>
                    <a:ea typeface="黑体" panose="02010609060101010101" pitchFamily="49" charset="-122"/>
                  </a:rPr>
                  <a:t>工具</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43" name="文本框 242">
                <a:extLst>
                  <a:ext uri="{FF2B5EF4-FFF2-40B4-BE49-F238E27FC236}">
                    <a16:creationId xmlns:a16="http://schemas.microsoft.com/office/drawing/2014/main" id="{38E58AB0-BB32-4FF5-8DD4-F5395D5C3876}"/>
                  </a:ext>
                </a:extLst>
              </p:cNvPr>
              <p:cNvSpPr txBox="1"/>
              <p:nvPr/>
            </p:nvSpPr>
            <p:spPr bwMode="auto">
              <a:xfrm>
                <a:off x="1419742" y="3068951"/>
                <a:ext cx="669465" cy="646331"/>
              </a:xfrm>
              <a:prstGeom prst="rect">
                <a:avLst/>
              </a:prstGeom>
              <a:noFill/>
              <a:ln w="12700">
                <a:noFill/>
                <a:miter lim="800000"/>
              </a:ln>
            </p:spPr>
            <p:txBody>
              <a:bodyPr wrap="square">
                <a:spAutoFit/>
              </a:bodyPr>
              <a:lstStyle/>
              <a:p>
                <a:pPr algn="ctr"/>
                <a:r>
                  <a:rPr lang="zh-CN" altLang="en-US" b="1" dirty="0">
                    <a:solidFill>
                      <a:schemeClr val="bg1"/>
                    </a:solidFill>
                    <a:latin typeface="黑体" panose="02010609060101010101" pitchFamily="49" charset="-122"/>
                    <a:ea typeface="黑体" panose="02010609060101010101" pitchFamily="49" charset="-122"/>
                  </a:rPr>
                  <a:t>接入方式</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44" name="文本框 243">
                <a:extLst>
                  <a:ext uri="{FF2B5EF4-FFF2-40B4-BE49-F238E27FC236}">
                    <a16:creationId xmlns:a16="http://schemas.microsoft.com/office/drawing/2014/main" id="{872A7C53-92D6-482F-8276-46C6DF6E6A9C}"/>
                  </a:ext>
                </a:extLst>
              </p:cNvPr>
              <p:cNvSpPr txBox="1"/>
              <p:nvPr/>
            </p:nvSpPr>
            <p:spPr bwMode="auto">
              <a:xfrm>
                <a:off x="1419742" y="4313529"/>
                <a:ext cx="669465" cy="646331"/>
              </a:xfrm>
              <a:prstGeom prst="rect">
                <a:avLst/>
              </a:prstGeom>
              <a:noFill/>
              <a:ln w="12700">
                <a:noFill/>
                <a:miter lim="800000"/>
              </a:ln>
            </p:spPr>
            <p:txBody>
              <a:bodyPr wrap="square">
                <a:spAutoFit/>
              </a:bodyPr>
              <a:lstStyle/>
              <a:p>
                <a:pPr algn="ctr"/>
                <a:r>
                  <a:rPr lang="zh-CN" altLang="en-US" b="1" dirty="0">
                    <a:solidFill>
                      <a:schemeClr val="bg1"/>
                    </a:solidFill>
                    <a:latin typeface="黑体" panose="02010609060101010101" pitchFamily="49" charset="-122"/>
                    <a:ea typeface="黑体" panose="02010609060101010101" pitchFamily="49" charset="-122"/>
                  </a:rPr>
                  <a:t>支撑系统</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45" name="文本框 244">
                <a:extLst>
                  <a:ext uri="{FF2B5EF4-FFF2-40B4-BE49-F238E27FC236}">
                    <a16:creationId xmlns:a16="http://schemas.microsoft.com/office/drawing/2014/main" id="{5A9CDC1A-11C7-442A-8ECA-8512F0D1CE6D}"/>
                  </a:ext>
                </a:extLst>
              </p:cNvPr>
              <p:cNvSpPr txBox="1"/>
              <p:nvPr/>
            </p:nvSpPr>
            <p:spPr bwMode="auto">
              <a:xfrm>
                <a:off x="1419741" y="5518973"/>
                <a:ext cx="669465" cy="646331"/>
              </a:xfrm>
              <a:prstGeom prst="rect">
                <a:avLst/>
              </a:prstGeom>
              <a:noFill/>
              <a:ln w="12700">
                <a:noFill/>
                <a:miter lim="800000"/>
              </a:ln>
            </p:spPr>
            <p:txBody>
              <a:bodyPr wrap="square">
                <a:spAutoFit/>
              </a:bodyPr>
              <a:lstStyle/>
              <a:p>
                <a:pPr algn="ctr"/>
                <a:r>
                  <a:rPr lang="zh-CN" altLang="en-US" b="1" dirty="0">
                    <a:solidFill>
                      <a:schemeClr val="bg1"/>
                    </a:solidFill>
                    <a:latin typeface="黑体" panose="02010609060101010101" pitchFamily="49" charset="-122"/>
                    <a:ea typeface="黑体" panose="02010609060101010101" pitchFamily="49" charset="-122"/>
                  </a:rPr>
                  <a:t>基础设施</a:t>
                </a:r>
                <a:endParaRPr lang="zh-CN" altLang="en-US" dirty="0">
                  <a:solidFill>
                    <a:schemeClr val="bg1"/>
                  </a:solidFill>
                  <a:latin typeface="黑体" panose="02010609060101010101" pitchFamily="49" charset="-122"/>
                  <a:ea typeface="黑体" panose="02010609060101010101" pitchFamily="49" charset="-122"/>
                </a:endParaRPr>
              </a:p>
            </p:txBody>
          </p:sp>
        </p:grpSp>
        <p:sp>
          <p:nvSpPr>
            <p:cNvPr id="8" name="矩形 7">
              <a:extLst>
                <a:ext uri="{FF2B5EF4-FFF2-40B4-BE49-F238E27FC236}">
                  <a16:creationId xmlns:a16="http://schemas.microsoft.com/office/drawing/2014/main" id="{04970C6D-A959-4918-90C2-45331DC5C57D}"/>
                </a:ext>
              </a:extLst>
            </p:cNvPr>
            <p:cNvSpPr/>
            <p:nvPr/>
          </p:nvSpPr>
          <p:spPr>
            <a:xfrm>
              <a:off x="5497999" y="5617409"/>
              <a:ext cx="1906772" cy="597429"/>
            </a:xfrm>
            <a:prstGeom prst="rect">
              <a:avLst/>
            </a:prstGeom>
            <a:solidFill>
              <a:schemeClr val="accent6">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可信身份认证管理平台</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（公安一所）</a:t>
              </a:r>
            </a:p>
          </p:txBody>
        </p:sp>
        <p:sp>
          <p:nvSpPr>
            <p:cNvPr id="15" name="矩形 14">
              <a:extLst>
                <a:ext uri="{FF2B5EF4-FFF2-40B4-BE49-F238E27FC236}">
                  <a16:creationId xmlns:a16="http://schemas.microsoft.com/office/drawing/2014/main" id="{0BDB6F57-5117-46A3-9518-F0E04C086C57}"/>
                </a:ext>
              </a:extLst>
            </p:cNvPr>
            <p:cNvSpPr/>
            <p:nvPr/>
          </p:nvSpPr>
          <p:spPr>
            <a:xfrm>
              <a:off x="8315390" y="5619526"/>
              <a:ext cx="1906772" cy="597429"/>
            </a:xfrm>
            <a:prstGeom prst="rect">
              <a:avLst/>
            </a:prstGeom>
            <a:solidFill>
              <a:srgbClr val="7030A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可信存证系统</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（区块链）</a:t>
              </a:r>
            </a:p>
          </p:txBody>
        </p:sp>
        <p:sp>
          <p:nvSpPr>
            <p:cNvPr id="16" name="矩形 15">
              <a:extLst>
                <a:ext uri="{FF2B5EF4-FFF2-40B4-BE49-F238E27FC236}">
                  <a16:creationId xmlns:a16="http://schemas.microsoft.com/office/drawing/2014/main" id="{E5989290-D33E-4C0C-B464-2CD38C27B0B0}"/>
                </a:ext>
              </a:extLst>
            </p:cNvPr>
            <p:cNvSpPr/>
            <p:nvPr/>
          </p:nvSpPr>
          <p:spPr>
            <a:xfrm>
              <a:off x="2637030" y="5649644"/>
              <a:ext cx="1906772" cy="597429"/>
            </a:xfrm>
            <a:prstGeom prst="rect">
              <a:avLst/>
            </a:prstGeom>
            <a:solidFill>
              <a:srgbClr val="0070C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SIM</a:t>
              </a:r>
              <a:r>
                <a:rPr lang="zh-CN" altLang="en-US" sz="1200" b="1" dirty="0">
                  <a:solidFill>
                    <a:schemeClr val="bg1"/>
                  </a:solidFill>
                  <a:latin typeface="微软雅黑" panose="020B0503020204020204" pitchFamily="34" charset="-122"/>
                  <a:ea typeface="微软雅黑" panose="020B0503020204020204" pitchFamily="34" charset="-122"/>
                </a:rPr>
                <a:t>卡安全介质</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SE</a:t>
              </a:r>
              <a:r>
                <a:rPr lang="zh-CN" altLang="en-US" sz="1200" b="1" dirty="0">
                  <a:solidFill>
                    <a:schemeClr val="bg1"/>
                  </a:solidFill>
                  <a:latin typeface="微软雅黑" panose="020B0503020204020204" pitchFamily="34" charset="-122"/>
                  <a:ea typeface="微软雅黑" panose="020B0503020204020204" pitchFamily="34" charset="-122"/>
                </a:rPr>
                <a:t>应用）</a:t>
              </a:r>
            </a:p>
          </p:txBody>
        </p:sp>
        <p:sp>
          <p:nvSpPr>
            <p:cNvPr id="17" name="矩形 16">
              <a:extLst>
                <a:ext uri="{FF2B5EF4-FFF2-40B4-BE49-F238E27FC236}">
                  <a16:creationId xmlns:a16="http://schemas.microsoft.com/office/drawing/2014/main" id="{9367FBCB-A5A8-4776-A5B7-0BBD35B7DC35}"/>
                </a:ext>
              </a:extLst>
            </p:cNvPr>
            <p:cNvSpPr/>
            <p:nvPr/>
          </p:nvSpPr>
          <p:spPr>
            <a:xfrm>
              <a:off x="2634647" y="4425408"/>
              <a:ext cx="1906772" cy="597429"/>
            </a:xfrm>
            <a:prstGeom prst="rect">
              <a:avLst/>
            </a:prstGeom>
            <a:solidFill>
              <a:srgbClr val="0070C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可信服务管理平台</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TSM</a:t>
              </a:r>
              <a:r>
                <a:rPr lang="zh-CN" altLang="en-US" sz="1200" b="1" dirty="0">
                  <a:solidFill>
                    <a:schemeClr val="bg1"/>
                  </a:solidFill>
                  <a:latin typeface="微软雅黑" panose="020B0503020204020204" pitchFamily="34" charset="-122"/>
                  <a:ea typeface="微软雅黑" panose="020B0503020204020204" pitchFamily="34" charset="-122"/>
                </a:rPr>
                <a:t>平台）</a:t>
              </a:r>
            </a:p>
          </p:txBody>
        </p:sp>
        <p:sp>
          <p:nvSpPr>
            <p:cNvPr id="18" name="矩形 17">
              <a:extLst>
                <a:ext uri="{FF2B5EF4-FFF2-40B4-BE49-F238E27FC236}">
                  <a16:creationId xmlns:a16="http://schemas.microsoft.com/office/drawing/2014/main" id="{92914B76-ECC6-433D-9800-1A558AAB104C}"/>
                </a:ext>
              </a:extLst>
            </p:cNvPr>
            <p:cNvSpPr/>
            <p:nvPr/>
          </p:nvSpPr>
          <p:spPr>
            <a:xfrm>
              <a:off x="5497999" y="4425408"/>
              <a:ext cx="1906772" cy="597429"/>
            </a:xfrm>
            <a:prstGeom prst="rect">
              <a:avLst/>
            </a:prstGeom>
            <a:solidFill>
              <a:schemeClr val="accent2"/>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数字身份认证平台</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（西安认证）</a:t>
              </a:r>
            </a:p>
          </p:txBody>
        </p:sp>
        <p:sp>
          <p:nvSpPr>
            <p:cNvPr id="19" name="矩形 18">
              <a:extLst>
                <a:ext uri="{FF2B5EF4-FFF2-40B4-BE49-F238E27FC236}">
                  <a16:creationId xmlns:a16="http://schemas.microsoft.com/office/drawing/2014/main" id="{1F031325-3B67-4E4A-A456-CEA4F1FCD194}"/>
                </a:ext>
              </a:extLst>
            </p:cNvPr>
            <p:cNvSpPr/>
            <p:nvPr/>
          </p:nvSpPr>
          <p:spPr>
            <a:xfrm>
              <a:off x="8317980" y="4425407"/>
              <a:ext cx="1906772" cy="597429"/>
            </a:xfrm>
            <a:prstGeom prst="rect">
              <a:avLst/>
            </a:prstGeom>
            <a:solidFill>
              <a:srgbClr val="00B0F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对外能力接口平台</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（数科征信）</a:t>
              </a:r>
            </a:p>
          </p:txBody>
        </p:sp>
        <p:sp>
          <p:nvSpPr>
            <p:cNvPr id="20" name="矩形 19">
              <a:extLst>
                <a:ext uri="{FF2B5EF4-FFF2-40B4-BE49-F238E27FC236}">
                  <a16:creationId xmlns:a16="http://schemas.microsoft.com/office/drawing/2014/main" id="{D37C40AF-173D-4561-8D1D-E8BADDC057FD}"/>
                </a:ext>
              </a:extLst>
            </p:cNvPr>
            <p:cNvSpPr/>
            <p:nvPr/>
          </p:nvSpPr>
          <p:spPr>
            <a:xfrm>
              <a:off x="4069508" y="3153931"/>
              <a:ext cx="1747901" cy="599714"/>
            </a:xfrm>
            <a:prstGeom prst="rect">
              <a:avLst/>
            </a:prstGeom>
            <a:solidFill>
              <a:srgbClr val="0070C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一体化中间件</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SDK</a:t>
              </a:r>
              <a:r>
                <a:rPr lang="zh-CN" altLang="en-US" sz="1200" b="1" dirty="0">
                  <a:solidFill>
                    <a:schemeClr val="bg1"/>
                  </a:solidFill>
                  <a:latin typeface="微软雅黑" panose="020B0503020204020204" pitchFamily="34" charset="-122"/>
                  <a:ea typeface="微软雅黑" panose="020B0503020204020204" pitchFamily="34" charset="-122"/>
                </a:rPr>
                <a:t>插件）</a:t>
              </a:r>
            </a:p>
          </p:txBody>
        </p:sp>
        <p:sp>
          <p:nvSpPr>
            <p:cNvPr id="21" name="矩形 20">
              <a:extLst>
                <a:ext uri="{FF2B5EF4-FFF2-40B4-BE49-F238E27FC236}">
                  <a16:creationId xmlns:a16="http://schemas.microsoft.com/office/drawing/2014/main" id="{59DCFDDF-9D6D-4F16-81BF-F327E9447787}"/>
                </a:ext>
              </a:extLst>
            </p:cNvPr>
            <p:cNvSpPr/>
            <p:nvPr/>
          </p:nvSpPr>
          <p:spPr>
            <a:xfrm>
              <a:off x="8317980" y="3159908"/>
              <a:ext cx="1906772" cy="597429"/>
            </a:xfrm>
            <a:prstGeom prst="rect">
              <a:avLst/>
            </a:prstGeom>
            <a:solidFill>
              <a:srgbClr val="00B0F0"/>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服务接口</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Web API</a:t>
              </a:r>
              <a:r>
                <a:rPr lang="zh-CN" altLang="en-US" sz="1200" b="1" dirty="0">
                  <a:solidFill>
                    <a:schemeClr val="bg1"/>
                  </a:solidFill>
                  <a:latin typeface="微软雅黑" panose="020B0503020204020204" pitchFamily="34" charset="-122"/>
                  <a:ea typeface="微软雅黑" panose="020B0503020204020204" pitchFamily="34" charset="-122"/>
                </a:rPr>
                <a:t>）</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F91F1DB-4024-4B98-B2EE-8D7A17A26983}"/>
                </a:ext>
              </a:extLst>
            </p:cNvPr>
            <p:cNvSpPr/>
            <p:nvPr/>
          </p:nvSpPr>
          <p:spPr>
            <a:xfrm>
              <a:off x="2122776" y="1917815"/>
              <a:ext cx="1504080" cy="612992"/>
            </a:xfrm>
            <a:prstGeom prst="rect">
              <a:avLst/>
            </a:prstGeom>
            <a:solidFill>
              <a:schemeClr val="accent5">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智能终端</a:t>
              </a:r>
              <a:r>
                <a:rPr lang="en-US" altLang="zh-CN" sz="1200" b="1" dirty="0">
                  <a:solidFill>
                    <a:schemeClr val="bg1"/>
                  </a:solidFill>
                  <a:latin typeface="微软雅黑" panose="020B0503020204020204" pitchFamily="34" charset="-122"/>
                  <a:ea typeface="微软雅黑" panose="020B0503020204020204" pitchFamily="34" charset="-122"/>
                </a:rPr>
                <a:t>APP</a:t>
              </a:r>
            </a:p>
            <a:p>
              <a:pPr algn="ctr"/>
              <a:r>
                <a:rPr lang="zh-CN" altLang="en-US" sz="1050" b="1" dirty="0">
                  <a:solidFill>
                    <a:schemeClr val="bg1"/>
                  </a:solidFill>
                  <a:latin typeface="微软雅黑" panose="020B0503020204020204" pitchFamily="34" charset="-122"/>
                  <a:ea typeface="微软雅黑" panose="020B0503020204020204" pitchFamily="34" charset="-122"/>
                </a:rPr>
                <a:t>（翼支付 </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第三方）</a:t>
              </a:r>
            </a:p>
          </p:txBody>
        </p:sp>
        <p:sp>
          <p:nvSpPr>
            <p:cNvPr id="23" name="矩形 22">
              <a:extLst>
                <a:ext uri="{FF2B5EF4-FFF2-40B4-BE49-F238E27FC236}">
                  <a16:creationId xmlns:a16="http://schemas.microsoft.com/office/drawing/2014/main" id="{6C8426DF-90FC-45E9-AE41-33C8F1824BD0}"/>
                </a:ext>
              </a:extLst>
            </p:cNvPr>
            <p:cNvSpPr/>
            <p:nvPr/>
          </p:nvSpPr>
          <p:spPr>
            <a:xfrm>
              <a:off x="7537465" y="1917815"/>
              <a:ext cx="1504080" cy="612992"/>
            </a:xfrm>
            <a:prstGeom prst="rect">
              <a:avLst/>
            </a:prstGeom>
            <a:solidFill>
              <a:schemeClr val="accent5">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小程序</a:t>
              </a:r>
            </a:p>
          </p:txBody>
        </p:sp>
        <p:sp>
          <p:nvSpPr>
            <p:cNvPr id="24" name="矩形 23">
              <a:extLst>
                <a:ext uri="{FF2B5EF4-FFF2-40B4-BE49-F238E27FC236}">
                  <a16:creationId xmlns:a16="http://schemas.microsoft.com/office/drawing/2014/main" id="{C0B11A45-6F2A-404A-9C74-F0F221B47A9A}"/>
                </a:ext>
              </a:extLst>
            </p:cNvPr>
            <p:cNvSpPr/>
            <p:nvPr/>
          </p:nvSpPr>
          <p:spPr>
            <a:xfrm>
              <a:off x="9342359" y="1917815"/>
              <a:ext cx="1504080" cy="612992"/>
            </a:xfrm>
            <a:prstGeom prst="rect">
              <a:avLst/>
            </a:prstGeom>
            <a:solidFill>
              <a:schemeClr val="accent5">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H5</a:t>
              </a:r>
              <a:r>
                <a:rPr lang="zh-CN" altLang="en-US" sz="1200" b="1" dirty="0">
                  <a:solidFill>
                    <a:schemeClr val="bg1"/>
                  </a:solidFill>
                  <a:latin typeface="微软雅黑" panose="020B0503020204020204" pitchFamily="34" charset="-122"/>
                  <a:ea typeface="微软雅黑" panose="020B0503020204020204" pitchFamily="34" charset="-122"/>
                </a:rPr>
                <a:t>应用</a:t>
              </a:r>
            </a:p>
          </p:txBody>
        </p:sp>
        <p:sp>
          <p:nvSpPr>
            <p:cNvPr id="25" name="矩形 24">
              <a:extLst>
                <a:ext uri="{FF2B5EF4-FFF2-40B4-BE49-F238E27FC236}">
                  <a16:creationId xmlns:a16="http://schemas.microsoft.com/office/drawing/2014/main" id="{B5B03355-CC8B-4651-92BE-446FE3826E68}"/>
                </a:ext>
              </a:extLst>
            </p:cNvPr>
            <p:cNvSpPr/>
            <p:nvPr/>
          </p:nvSpPr>
          <p:spPr>
            <a:xfrm>
              <a:off x="3927673" y="1917815"/>
              <a:ext cx="1504080" cy="612992"/>
            </a:xfrm>
            <a:prstGeom prst="rect">
              <a:avLst/>
            </a:prstGeom>
            <a:solidFill>
              <a:schemeClr val="accent5">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PC</a:t>
              </a:r>
              <a:r>
                <a:rPr lang="zh-CN" altLang="en-US" sz="1200" b="1" dirty="0">
                  <a:solidFill>
                    <a:schemeClr val="bg1"/>
                  </a:solidFill>
                  <a:latin typeface="微软雅黑" panose="020B0503020204020204" pitchFamily="34" charset="-122"/>
                  <a:ea typeface="微软雅黑" panose="020B0503020204020204" pitchFamily="34" charset="-122"/>
                </a:rPr>
                <a:t>客户端</a:t>
              </a:r>
            </a:p>
          </p:txBody>
        </p:sp>
        <p:sp>
          <p:nvSpPr>
            <p:cNvPr id="26" name="矩形 25">
              <a:extLst>
                <a:ext uri="{FF2B5EF4-FFF2-40B4-BE49-F238E27FC236}">
                  <a16:creationId xmlns:a16="http://schemas.microsoft.com/office/drawing/2014/main" id="{882B14BE-8280-49FE-A8D1-4E63B2260739}"/>
                </a:ext>
              </a:extLst>
            </p:cNvPr>
            <p:cNvSpPr/>
            <p:nvPr/>
          </p:nvSpPr>
          <p:spPr>
            <a:xfrm>
              <a:off x="5732568" y="1917815"/>
              <a:ext cx="1504080" cy="612992"/>
            </a:xfrm>
            <a:prstGeom prst="rect">
              <a:avLst/>
            </a:prstGeom>
            <a:solidFill>
              <a:schemeClr val="accent5">
                <a:lumMod val="75000"/>
              </a:schemeClr>
            </a:solidFill>
            <a:ln w="19050">
              <a:solidFill>
                <a:schemeClr val="bg1"/>
              </a:solidFill>
            </a:ln>
            <a:effectLst>
              <a:outerShdw blurRad="76200" dir="18900000" sy="23000" kx="-12000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硬件设备</a:t>
              </a:r>
            </a:p>
          </p:txBody>
        </p:sp>
        <p:cxnSp>
          <p:nvCxnSpPr>
            <p:cNvPr id="28" name="直接箭头连接符 27">
              <a:extLst>
                <a:ext uri="{FF2B5EF4-FFF2-40B4-BE49-F238E27FC236}">
                  <a16:creationId xmlns:a16="http://schemas.microsoft.com/office/drawing/2014/main" id="{07D6EA9F-9BB2-466F-BAC1-57638DA69664}"/>
                </a:ext>
              </a:extLst>
            </p:cNvPr>
            <p:cNvCxnSpPr>
              <a:cxnSpLocks/>
              <a:stCxn id="18" idx="3"/>
              <a:endCxn id="19" idx="1"/>
            </p:cNvCxnSpPr>
            <p:nvPr/>
          </p:nvCxnSpPr>
          <p:spPr>
            <a:xfrm flipV="1">
              <a:off x="7404771" y="4724122"/>
              <a:ext cx="91320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连接符: 肘形 47">
              <a:extLst>
                <a:ext uri="{FF2B5EF4-FFF2-40B4-BE49-F238E27FC236}">
                  <a16:creationId xmlns:a16="http://schemas.microsoft.com/office/drawing/2014/main" id="{E294308D-E986-41DA-B5E8-AAC45331566A}"/>
                </a:ext>
              </a:extLst>
            </p:cNvPr>
            <p:cNvCxnSpPr>
              <a:cxnSpLocks/>
              <a:stCxn id="20" idx="2"/>
              <a:endCxn id="17" idx="0"/>
            </p:cNvCxnSpPr>
            <p:nvPr/>
          </p:nvCxnSpPr>
          <p:spPr>
            <a:xfrm rot="5400000">
              <a:off x="3929865" y="3411813"/>
              <a:ext cx="671763" cy="1355426"/>
            </a:xfrm>
            <a:prstGeom prst="bentConnector3">
              <a:avLst>
                <a:gd name="adj1" fmla="val 50000"/>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1" name="连接符: 肘形 50">
              <a:extLst>
                <a:ext uri="{FF2B5EF4-FFF2-40B4-BE49-F238E27FC236}">
                  <a16:creationId xmlns:a16="http://schemas.microsoft.com/office/drawing/2014/main" id="{64F493DB-C5C8-4C9F-AB12-8E66D9F3C3DA}"/>
                </a:ext>
              </a:extLst>
            </p:cNvPr>
            <p:cNvCxnSpPr>
              <a:cxnSpLocks/>
              <a:stCxn id="20" idx="2"/>
              <a:endCxn id="18" idx="0"/>
            </p:cNvCxnSpPr>
            <p:nvPr/>
          </p:nvCxnSpPr>
          <p:spPr>
            <a:xfrm rot="16200000" flipH="1">
              <a:off x="5361542" y="3335563"/>
              <a:ext cx="671763" cy="1507926"/>
            </a:xfrm>
            <a:prstGeom prst="bentConnector3">
              <a:avLst>
                <a:gd name="adj1" fmla="val 50000"/>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4" name="直接箭头连接符 93">
              <a:extLst>
                <a:ext uri="{FF2B5EF4-FFF2-40B4-BE49-F238E27FC236}">
                  <a16:creationId xmlns:a16="http://schemas.microsoft.com/office/drawing/2014/main" id="{F78A6F8D-B7AC-4003-920D-1999F45C8343}"/>
                </a:ext>
              </a:extLst>
            </p:cNvPr>
            <p:cNvCxnSpPr>
              <a:cxnSpLocks/>
              <a:stCxn id="17" idx="2"/>
              <a:endCxn id="16" idx="0"/>
            </p:cNvCxnSpPr>
            <p:nvPr/>
          </p:nvCxnSpPr>
          <p:spPr>
            <a:xfrm>
              <a:off x="3588033" y="5022837"/>
              <a:ext cx="2383" cy="6268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6" name="连接符: 肘形 115">
              <a:extLst>
                <a:ext uri="{FF2B5EF4-FFF2-40B4-BE49-F238E27FC236}">
                  <a16:creationId xmlns:a16="http://schemas.microsoft.com/office/drawing/2014/main" id="{7B25C4DE-9165-4E7D-8F76-2E047D45FDF4}"/>
                </a:ext>
              </a:extLst>
            </p:cNvPr>
            <p:cNvCxnSpPr>
              <a:cxnSpLocks/>
              <a:stCxn id="20" idx="1"/>
              <a:endCxn id="16" idx="1"/>
            </p:cNvCxnSpPr>
            <p:nvPr/>
          </p:nvCxnSpPr>
          <p:spPr>
            <a:xfrm rot="10800000" flipV="1">
              <a:off x="2637030" y="3453787"/>
              <a:ext cx="1432478" cy="2494571"/>
            </a:xfrm>
            <a:prstGeom prst="bentConnector3">
              <a:avLst>
                <a:gd name="adj1" fmla="val 115958"/>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80" name="直接箭头连接符 179">
              <a:extLst>
                <a:ext uri="{FF2B5EF4-FFF2-40B4-BE49-F238E27FC236}">
                  <a16:creationId xmlns:a16="http://schemas.microsoft.com/office/drawing/2014/main" id="{D7583E92-22D6-4CB7-AF99-6AE6071FA451}"/>
                </a:ext>
              </a:extLst>
            </p:cNvPr>
            <p:cNvCxnSpPr>
              <a:cxnSpLocks/>
              <a:stCxn id="20" idx="3"/>
              <a:endCxn id="21" idx="1"/>
            </p:cNvCxnSpPr>
            <p:nvPr/>
          </p:nvCxnSpPr>
          <p:spPr>
            <a:xfrm>
              <a:off x="5817409" y="3453788"/>
              <a:ext cx="2500571" cy="483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25" name="连接符: 肘形 224">
              <a:extLst>
                <a:ext uri="{FF2B5EF4-FFF2-40B4-BE49-F238E27FC236}">
                  <a16:creationId xmlns:a16="http://schemas.microsoft.com/office/drawing/2014/main" id="{01A14BCB-F9B2-42DC-9BE4-85F71A579430}"/>
                </a:ext>
              </a:extLst>
            </p:cNvPr>
            <p:cNvCxnSpPr>
              <a:cxnSpLocks/>
              <a:stCxn id="20" idx="2"/>
              <a:endCxn id="15" idx="2"/>
            </p:cNvCxnSpPr>
            <p:nvPr/>
          </p:nvCxnSpPr>
          <p:spPr>
            <a:xfrm rot="16200000" flipH="1">
              <a:off x="5874462" y="2822641"/>
              <a:ext cx="2463310" cy="4325317"/>
            </a:xfrm>
            <a:prstGeom prst="bentConnector3">
              <a:avLst>
                <a:gd name="adj1" fmla="val 105605"/>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2" name="箭头: 上 301">
              <a:extLst>
                <a:ext uri="{FF2B5EF4-FFF2-40B4-BE49-F238E27FC236}">
                  <a16:creationId xmlns:a16="http://schemas.microsoft.com/office/drawing/2014/main" id="{818837B9-F85B-464E-9D72-EBBC91250946}"/>
                </a:ext>
              </a:extLst>
            </p:cNvPr>
            <p:cNvSpPr/>
            <p:nvPr/>
          </p:nvSpPr>
          <p:spPr>
            <a:xfrm>
              <a:off x="4717580" y="2634510"/>
              <a:ext cx="375406" cy="390611"/>
            </a:xfrm>
            <a:prstGeom prst="upArrow">
              <a:avLst/>
            </a:prstGeom>
          </p:spPr>
          <p:style>
            <a:lnRef idx="1">
              <a:schemeClr val="accent5"/>
            </a:lnRef>
            <a:fillRef idx="2">
              <a:schemeClr val="accent5"/>
            </a:fillRef>
            <a:effectRef idx="1">
              <a:schemeClr val="accent5"/>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303" name="箭头: 上 302">
              <a:extLst>
                <a:ext uri="{FF2B5EF4-FFF2-40B4-BE49-F238E27FC236}">
                  <a16:creationId xmlns:a16="http://schemas.microsoft.com/office/drawing/2014/main" id="{A70E9E1D-0963-484B-8BBE-A993148B2E7F}"/>
                </a:ext>
              </a:extLst>
            </p:cNvPr>
            <p:cNvSpPr/>
            <p:nvPr/>
          </p:nvSpPr>
          <p:spPr>
            <a:xfrm>
              <a:off x="9038060" y="2651199"/>
              <a:ext cx="375406" cy="390611"/>
            </a:xfrm>
            <a:prstGeom prst="upArrow">
              <a:avLst/>
            </a:prstGeom>
          </p:spPr>
          <p:style>
            <a:lnRef idx="1">
              <a:schemeClr val="accent5"/>
            </a:lnRef>
            <a:fillRef idx="2">
              <a:schemeClr val="accent5"/>
            </a:fillRef>
            <a:effectRef idx="1">
              <a:schemeClr val="accent5"/>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304" name="箭头: 上 303">
              <a:extLst>
                <a:ext uri="{FF2B5EF4-FFF2-40B4-BE49-F238E27FC236}">
                  <a16:creationId xmlns:a16="http://schemas.microsoft.com/office/drawing/2014/main" id="{5295D952-8E9F-46DA-9F25-824921F7501B}"/>
                </a:ext>
              </a:extLst>
            </p:cNvPr>
            <p:cNvSpPr/>
            <p:nvPr/>
          </p:nvSpPr>
          <p:spPr>
            <a:xfrm rot="10800000">
              <a:off x="6261082" y="5140934"/>
              <a:ext cx="375406" cy="390611"/>
            </a:xfrm>
            <a:prstGeom prst="upArrow">
              <a:avLst/>
            </a:prstGeom>
          </p:spPr>
          <p:style>
            <a:lnRef idx="1">
              <a:schemeClr val="accent5"/>
            </a:lnRef>
            <a:fillRef idx="2">
              <a:schemeClr val="accent5"/>
            </a:fillRef>
            <a:effectRef idx="1">
              <a:schemeClr val="accent5"/>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305" name="文本框 304">
              <a:extLst>
                <a:ext uri="{FF2B5EF4-FFF2-40B4-BE49-F238E27FC236}">
                  <a16:creationId xmlns:a16="http://schemas.microsoft.com/office/drawing/2014/main" id="{24039501-78A1-440C-B096-49503DC3CE56}"/>
                </a:ext>
              </a:extLst>
            </p:cNvPr>
            <p:cNvSpPr txBox="1"/>
            <p:nvPr/>
          </p:nvSpPr>
          <p:spPr bwMode="auto">
            <a:xfrm>
              <a:off x="8222217" y="2735569"/>
              <a:ext cx="819328"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外部开放</a:t>
              </a:r>
            </a:p>
          </p:txBody>
        </p:sp>
        <p:sp>
          <p:nvSpPr>
            <p:cNvPr id="306" name="文本框 305">
              <a:extLst>
                <a:ext uri="{FF2B5EF4-FFF2-40B4-BE49-F238E27FC236}">
                  <a16:creationId xmlns:a16="http://schemas.microsoft.com/office/drawing/2014/main" id="{EC99132D-4B37-4231-A7CD-14EAC4B99D57}"/>
                </a:ext>
              </a:extLst>
            </p:cNvPr>
            <p:cNvSpPr txBox="1"/>
            <p:nvPr/>
          </p:nvSpPr>
          <p:spPr bwMode="auto">
            <a:xfrm>
              <a:off x="3853485" y="2725629"/>
              <a:ext cx="819328"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应用集成</a:t>
              </a:r>
            </a:p>
          </p:txBody>
        </p:sp>
        <p:sp>
          <p:nvSpPr>
            <p:cNvPr id="308" name="文本框 307">
              <a:extLst>
                <a:ext uri="{FF2B5EF4-FFF2-40B4-BE49-F238E27FC236}">
                  <a16:creationId xmlns:a16="http://schemas.microsoft.com/office/drawing/2014/main" id="{798A3347-75BE-4FF9-A2BC-457C5A2DA912}"/>
                </a:ext>
              </a:extLst>
            </p:cNvPr>
            <p:cNvSpPr txBox="1"/>
            <p:nvPr/>
          </p:nvSpPr>
          <p:spPr bwMode="auto">
            <a:xfrm>
              <a:off x="6608640" y="3148615"/>
              <a:ext cx="819328"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内部调用</a:t>
              </a:r>
            </a:p>
          </p:txBody>
        </p:sp>
        <p:sp>
          <p:nvSpPr>
            <p:cNvPr id="311" name="文本框 310">
              <a:extLst>
                <a:ext uri="{FF2B5EF4-FFF2-40B4-BE49-F238E27FC236}">
                  <a16:creationId xmlns:a16="http://schemas.microsoft.com/office/drawing/2014/main" id="{67F8EC0A-06C3-4FA8-BB98-E140B6832C53}"/>
                </a:ext>
              </a:extLst>
            </p:cNvPr>
            <p:cNvSpPr txBox="1"/>
            <p:nvPr/>
          </p:nvSpPr>
          <p:spPr bwMode="auto">
            <a:xfrm>
              <a:off x="8459310" y="3972415"/>
              <a:ext cx="819328"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征信服务</a:t>
              </a:r>
            </a:p>
          </p:txBody>
        </p:sp>
        <p:sp>
          <p:nvSpPr>
            <p:cNvPr id="314" name="文本框 313">
              <a:extLst>
                <a:ext uri="{FF2B5EF4-FFF2-40B4-BE49-F238E27FC236}">
                  <a16:creationId xmlns:a16="http://schemas.microsoft.com/office/drawing/2014/main" id="{76C1E831-1DAC-411B-AF66-F5FB4960BE2B}"/>
                </a:ext>
              </a:extLst>
            </p:cNvPr>
            <p:cNvSpPr txBox="1"/>
            <p:nvPr/>
          </p:nvSpPr>
          <p:spPr bwMode="auto">
            <a:xfrm>
              <a:off x="2767514" y="3970081"/>
              <a:ext cx="819328"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应用管理</a:t>
              </a:r>
            </a:p>
          </p:txBody>
        </p:sp>
        <p:sp>
          <p:nvSpPr>
            <p:cNvPr id="315" name="文本框 314">
              <a:extLst>
                <a:ext uri="{FF2B5EF4-FFF2-40B4-BE49-F238E27FC236}">
                  <a16:creationId xmlns:a16="http://schemas.microsoft.com/office/drawing/2014/main" id="{A71DADE8-8340-40D7-9E62-FE85E47CD1D5}"/>
                </a:ext>
              </a:extLst>
            </p:cNvPr>
            <p:cNvSpPr txBox="1"/>
            <p:nvPr/>
          </p:nvSpPr>
          <p:spPr bwMode="auto">
            <a:xfrm>
              <a:off x="6488412" y="3970081"/>
              <a:ext cx="797303" cy="279176"/>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身份管理</a:t>
              </a:r>
            </a:p>
          </p:txBody>
        </p:sp>
        <p:sp>
          <p:nvSpPr>
            <p:cNvPr id="316" name="文本框 315">
              <a:extLst>
                <a:ext uri="{FF2B5EF4-FFF2-40B4-BE49-F238E27FC236}">
                  <a16:creationId xmlns:a16="http://schemas.microsoft.com/office/drawing/2014/main" id="{22570983-16BB-40EB-A5B0-7FD947165282}"/>
                </a:ext>
              </a:extLst>
            </p:cNvPr>
            <p:cNvSpPr txBox="1"/>
            <p:nvPr/>
          </p:nvSpPr>
          <p:spPr bwMode="auto">
            <a:xfrm>
              <a:off x="1940273" y="4455674"/>
              <a:ext cx="503049" cy="463842"/>
            </a:xfrm>
            <a:prstGeom prst="rect">
              <a:avLst/>
            </a:prstGeom>
            <a:noFill/>
            <a:ln w="12700">
              <a:noFill/>
              <a:miter lim="800000"/>
            </a:ln>
          </p:spPr>
          <p:txBody>
            <a:bodyPr wrap="non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卡片</a:t>
              </a:r>
              <a:endParaRPr lang="en-US" altLang="zh-CN" sz="1200" b="1" dirty="0">
                <a:latin typeface="微软雅黑 Light" panose="020B0502040204020203" pitchFamily="34" charset="-122"/>
                <a:ea typeface="微软雅黑 Light" panose="020B0502040204020203" pitchFamily="34" charset="-122"/>
              </a:endParaRPr>
            </a:p>
            <a:p>
              <a:r>
                <a:rPr lang="zh-CN" altLang="en-US" sz="1200" b="1" dirty="0">
                  <a:latin typeface="微软雅黑 Light" panose="020B0502040204020203" pitchFamily="34" charset="-122"/>
                  <a:ea typeface="微软雅黑 Light" panose="020B0502040204020203" pitchFamily="34" charset="-122"/>
                </a:rPr>
                <a:t>管理</a:t>
              </a:r>
            </a:p>
          </p:txBody>
        </p:sp>
        <p:sp>
          <p:nvSpPr>
            <p:cNvPr id="317" name="文本框 316">
              <a:extLst>
                <a:ext uri="{FF2B5EF4-FFF2-40B4-BE49-F238E27FC236}">
                  <a16:creationId xmlns:a16="http://schemas.microsoft.com/office/drawing/2014/main" id="{0C65818B-EC2D-4312-8C45-B5583F35560D}"/>
                </a:ext>
              </a:extLst>
            </p:cNvPr>
            <p:cNvSpPr txBox="1"/>
            <p:nvPr/>
          </p:nvSpPr>
          <p:spPr bwMode="auto">
            <a:xfrm>
              <a:off x="6633719" y="5166574"/>
              <a:ext cx="1588498" cy="279176"/>
            </a:xfrm>
            <a:prstGeom prst="rect">
              <a:avLst/>
            </a:prstGeom>
            <a:noFill/>
            <a:ln w="12700">
              <a:noFill/>
              <a:miter lim="800000"/>
            </a:ln>
          </p:spPr>
          <p:txBody>
            <a:bodyPr wrap="squar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认证服务</a:t>
              </a:r>
              <a:r>
                <a:rPr lang="en-US" altLang="zh-CN" sz="1200" b="1" dirty="0">
                  <a:latin typeface="微软雅黑 Light" panose="020B0502040204020203" pitchFamily="34" charset="-122"/>
                  <a:ea typeface="微软雅黑 Light" panose="020B0502040204020203" pitchFamily="34" charset="-122"/>
                </a:rPr>
                <a:t>+</a:t>
              </a:r>
              <a:r>
                <a:rPr lang="zh-CN" altLang="en-US" sz="1200" b="1" dirty="0">
                  <a:latin typeface="微软雅黑 Light" panose="020B0502040204020203" pitchFamily="34" charset="-122"/>
                  <a:ea typeface="微软雅黑 Light" panose="020B0502040204020203" pitchFamily="34" charset="-122"/>
                </a:rPr>
                <a:t>网证下载</a:t>
              </a:r>
            </a:p>
          </p:txBody>
        </p:sp>
        <p:sp>
          <p:nvSpPr>
            <p:cNvPr id="339" name="文本框 338">
              <a:extLst>
                <a:ext uri="{FF2B5EF4-FFF2-40B4-BE49-F238E27FC236}">
                  <a16:creationId xmlns:a16="http://schemas.microsoft.com/office/drawing/2014/main" id="{82D33470-517C-48E4-9400-1DE27AC59ECA}"/>
                </a:ext>
              </a:extLst>
            </p:cNvPr>
            <p:cNvSpPr txBox="1"/>
            <p:nvPr/>
          </p:nvSpPr>
          <p:spPr bwMode="auto">
            <a:xfrm>
              <a:off x="4141516" y="5166574"/>
              <a:ext cx="832123" cy="279176"/>
            </a:xfrm>
            <a:prstGeom prst="rect">
              <a:avLst/>
            </a:prstGeom>
            <a:noFill/>
            <a:ln w="12700">
              <a:noFill/>
              <a:miter lim="800000"/>
            </a:ln>
          </p:spPr>
          <p:txBody>
            <a:bodyPr wrap="square" lIns="89996" tIns="46798" rIns="89996" bIns="46798" rtlCol="0" anchor="t">
              <a:spAutoFit/>
            </a:bodyPr>
            <a:lstStyle/>
            <a:p>
              <a:r>
                <a:rPr lang="zh-CN" altLang="en-US" sz="1200" b="1" dirty="0">
                  <a:latin typeface="微软雅黑 Light" panose="020B0502040204020203" pitchFamily="34" charset="-122"/>
                  <a:ea typeface="微软雅黑 Light" panose="020B0502040204020203" pitchFamily="34" charset="-122"/>
                </a:rPr>
                <a:t>上链服务</a:t>
              </a:r>
            </a:p>
          </p:txBody>
        </p:sp>
        <p:cxnSp>
          <p:nvCxnSpPr>
            <p:cNvPr id="327" name="直接箭头连接符 326">
              <a:extLst>
                <a:ext uri="{FF2B5EF4-FFF2-40B4-BE49-F238E27FC236}">
                  <a16:creationId xmlns:a16="http://schemas.microsoft.com/office/drawing/2014/main" id="{840B0D2D-444C-4443-8154-F16749C0B82E}"/>
                </a:ext>
              </a:extLst>
            </p:cNvPr>
            <p:cNvCxnSpPr>
              <a:cxnSpLocks/>
              <a:stCxn id="19" idx="0"/>
              <a:endCxn id="21" idx="2"/>
            </p:cNvCxnSpPr>
            <p:nvPr/>
          </p:nvCxnSpPr>
          <p:spPr>
            <a:xfrm flipV="1">
              <a:off x="9271366" y="3757337"/>
              <a:ext cx="0" cy="6680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532860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二、</a:t>
            </a:r>
            <a:r>
              <a:rPr lang="en-US" altLang="zh-CN" dirty="0"/>
              <a:t>SIM</a:t>
            </a:r>
            <a:r>
              <a:rPr lang="zh-CN" altLang="en-US" dirty="0"/>
              <a:t>数字身份产品</a:t>
            </a:r>
            <a:r>
              <a:rPr lang="en-US" altLang="zh-CN" dirty="0"/>
              <a:t>(3/4)</a:t>
            </a:r>
            <a:r>
              <a:rPr lang="zh-CN" altLang="en-US" dirty="0"/>
              <a:t>：</a:t>
            </a:r>
            <a:r>
              <a:rPr lang="en-US" altLang="zh-CN" dirty="0"/>
              <a:t>SDK</a:t>
            </a:r>
            <a:r>
              <a:rPr lang="zh-CN" altLang="en-US" dirty="0"/>
              <a:t>开通认证一体化插件</a:t>
            </a:r>
          </a:p>
        </p:txBody>
      </p:sp>
      <p:sp>
        <p:nvSpPr>
          <p:cNvPr id="152" name="文本框 151">
            <a:extLst>
              <a:ext uri="{FF2B5EF4-FFF2-40B4-BE49-F238E27FC236}">
                <a16:creationId xmlns:a16="http://schemas.microsoft.com/office/drawing/2014/main" id="{B20A947D-1980-4787-B966-F558AEA33B7C}"/>
              </a:ext>
            </a:extLst>
          </p:cNvPr>
          <p:cNvSpPr txBox="1"/>
          <p:nvPr/>
        </p:nvSpPr>
        <p:spPr bwMode="auto">
          <a:xfrm>
            <a:off x="2567608" y="934749"/>
            <a:ext cx="9073008" cy="338554"/>
          </a:xfrm>
          <a:prstGeom prst="rect">
            <a:avLst/>
          </a:prstGeom>
          <a:noFill/>
          <a:ln w="12700">
            <a:noFill/>
            <a:miter lim="800000"/>
          </a:ln>
        </p:spPr>
        <p:txBody>
          <a:bodyPr wrap="square">
            <a:spAutoFit/>
          </a:bodyPr>
          <a:lstStyle/>
          <a:p>
            <a:pPr algn="ctr"/>
            <a:r>
              <a:rPr lang="zh-CN" altLang="en-US" sz="1600" b="1" dirty="0">
                <a:solidFill>
                  <a:srgbClr val="FF0000"/>
                </a:solidFill>
                <a:latin typeface="微软雅黑" panose="020B0503020204020204" pitchFamily="34" charset="-122"/>
                <a:ea typeface="微软雅黑" panose="020B0503020204020204" pitchFamily="34" charset="-122"/>
              </a:rPr>
              <a:t>开通核验不分离，以</a:t>
            </a:r>
            <a:r>
              <a:rPr lang="en-US" altLang="zh-CN" sz="1600" b="1" dirty="0">
                <a:solidFill>
                  <a:srgbClr val="FF0000"/>
                </a:solidFill>
                <a:latin typeface="微软雅黑" panose="020B0503020204020204" pitchFamily="34" charset="-122"/>
                <a:ea typeface="微软雅黑" panose="020B0503020204020204" pitchFamily="34" charset="-122"/>
              </a:rPr>
              <a:t>SDK</a:t>
            </a:r>
            <a:r>
              <a:rPr lang="zh-CN" altLang="en-US" sz="1600" b="1" dirty="0">
                <a:solidFill>
                  <a:srgbClr val="FF0000"/>
                </a:solidFill>
                <a:latin typeface="微软雅黑" panose="020B0503020204020204" pitchFamily="34" charset="-122"/>
                <a:ea typeface="微软雅黑" panose="020B0503020204020204" pitchFamily="34" charset="-122"/>
              </a:rPr>
              <a:t>的方式，向第三方提供一体化插件，实现开通认证一体化</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97427" y="1029762"/>
            <a:ext cx="2661691" cy="844893"/>
            <a:chOff x="443309" y="953246"/>
            <a:chExt cx="2661691" cy="844893"/>
          </a:xfrm>
        </p:grpSpPr>
        <p:pic>
          <p:nvPicPr>
            <p:cNvPr id="13" name="图形 12">
              <a:extLst>
                <a:ext uri="{FF2B5EF4-FFF2-40B4-BE49-F238E27FC236}">
                  <a16:creationId xmlns:a16="http://schemas.microsoft.com/office/drawing/2014/main" id="{12535009-704F-49AF-BBE0-28C461464B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991" y="1047987"/>
              <a:ext cx="378778" cy="376894"/>
            </a:xfrm>
            <a:prstGeom prst="rect">
              <a:avLst/>
            </a:prstGeom>
          </p:spPr>
        </p:pic>
        <p:sp>
          <p:nvSpPr>
            <p:cNvPr id="14" name="矩形 13">
              <a:extLst>
                <a:ext uri="{FF2B5EF4-FFF2-40B4-BE49-F238E27FC236}">
                  <a16:creationId xmlns:a16="http://schemas.microsoft.com/office/drawing/2014/main" id="{211BA50F-BC97-42CE-9228-5A84D1C7E1BB}"/>
                </a:ext>
              </a:extLst>
            </p:cNvPr>
            <p:cNvSpPr/>
            <p:nvPr/>
          </p:nvSpPr>
          <p:spPr>
            <a:xfrm>
              <a:off x="443309" y="953246"/>
              <a:ext cx="2661691" cy="844893"/>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altLang="zh-CN" sz="1600" dirty="0">
                  <a:solidFill>
                    <a:srgbClr val="FF0000"/>
                  </a:solidFill>
                  <a:latin typeface="微软雅黑" panose="020B0503020204020204" pitchFamily="34" charset="-122"/>
                  <a:ea typeface="微软雅黑" panose="020B0503020204020204" pitchFamily="34" charset="-122"/>
                </a:rPr>
                <a:t>“SDK</a:t>
              </a:r>
              <a:r>
                <a:rPr lang="zh-CN" altLang="en-US" sz="1600" dirty="0">
                  <a:solidFill>
                    <a:srgbClr val="FF0000"/>
                  </a:solidFill>
                  <a:latin typeface="微软雅黑" panose="020B0503020204020204" pitchFamily="34" charset="-122"/>
                  <a:ea typeface="微软雅黑" panose="020B0503020204020204" pitchFamily="34" charset="-122"/>
                </a:rPr>
                <a:t>插件</a:t>
              </a:r>
              <a:r>
                <a:rPr lang="en-US" altLang="zh-CN" sz="1600" dirty="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15" name="图形 14">
              <a:extLst>
                <a:ext uri="{FF2B5EF4-FFF2-40B4-BE49-F238E27FC236}">
                  <a16:creationId xmlns:a16="http://schemas.microsoft.com/office/drawing/2014/main" id="{A99A1441-E682-4F45-A700-B214864379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7360" y="1376675"/>
              <a:ext cx="380559" cy="380559"/>
            </a:xfrm>
            <a:prstGeom prst="rect">
              <a:avLst/>
            </a:prstGeom>
          </p:spPr>
        </p:pic>
        <p:pic>
          <p:nvPicPr>
            <p:cNvPr id="16" name="图形 15">
              <a:extLst>
                <a:ext uri="{FF2B5EF4-FFF2-40B4-BE49-F238E27FC236}">
                  <a16:creationId xmlns:a16="http://schemas.microsoft.com/office/drawing/2014/main" id="{2B9DCCDE-8DE4-453B-A319-381F4A30CF0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30" y="1376674"/>
              <a:ext cx="380559" cy="380559"/>
            </a:xfrm>
            <a:prstGeom prst="rect">
              <a:avLst/>
            </a:prstGeom>
          </p:spPr>
        </p:pic>
      </p:grpSp>
      <p:sp>
        <p:nvSpPr>
          <p:cNvPr id="12" name="文本框 11">
            <a:extLst>
              <a:ext uri="{FF2B5EF4-FFF2-40B4-BE49-F238E27FC236}">
                <a16:creationId xmlns:a16="http://schemas.microsoft.com/office/drawing/2014/main" id="{9AD747B9-3D27-4ADB-9D8C-1E3F8F5924B4}"/>
              </a:ext>
            </a:extLst>
          </p:cNvPr>
          <p:cNvSpPr txBox="1"/>
          <p:nvPr/>
        </p:nvSpPr>
        <p:spPr bwMode="auto">
          <a:xfrm>
            <a:off x="3384279" y="1227765"/>
            <a:ext cx="8081348" cy="740841"/>
          </a:xfrm>
          <a:prstGeom prst="rect">
            <a:avLst/>
          </a:prstGeom>
          <a:noFill/>
          <a:ln w="12700">
            <a:noFill/>
            <a:miter lim="800000"/>
          </a:ln>
        </p:spPr>
        <p:txBody>
          <a:bodyPr wrap="none" lIns="89996" tIns="46798" rIns="89996" bIns="46798" rtlCol="0" anchor="t">
            <a:spAutoFit/>
          </a:bodyPr>
          <a:lstStyle/>
          <a:p>
            <a:pPr marL="171450" indent="-171450">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国密</a:t>
            </a:r>
            <a:r>
              <a:rPr lang="en-US" altLang="zh-CN" sz="1400" dirty="0">
                <a:latin typeface="微软雅黑" panose="020B0503020204020204" pitchFamily="34" charset="-122"/>
                <a:ea typeface="微软雅黑" panose="020B0503020204020204" pitchFamily="34" charset="-122"/>
              </a:rPr>
              <a:t>NFC</a:t>
            </a:r>
            <a:r>
              <a:rPr lang="zh-CN" altLang="en-US" sz="1400" dirty="0">
                <a:latin typeface="微软雅黑" panose="020B0503020204020204" pitchFamily="34" charset="-122"/>
                <a:ea typeface="微软雅黑" panose="020B0503020204020204" pitchFamily="34" charset="-122"/>
              </a:rPr>
              <a:t>云</a:t>
            </a:r>
            <a:r>
              <a:rPr lang="en-US" altLang="zh-CN" sz="1400" dirty="0">
                <a:latin typeface="微软雅黑" panose="020B0503020204020204" pitchFamily="34" charset="-122"/>
                <a:ea typeface="微软雅黑" panose="020B0503020204020204" pitchFamily="34" charset="-122"/>
              </a:rPr>
              <a:t>SIM</a:t>
            </a:r>
            <a:r>
              <a:rPr lang="zh-CN" altLang="en-US" sz="1400" dirty="0">
                <a:latin typeface="微软雅黑" panose="020B0503020204020204" pitchFamily="34" charset="-122"/>
                <a:ea typeface="微软雅黑" panose="020B0503020204020204" pitchFamily="34" charset="-122"/>
              </a:rPr>
              <a:t>访问操作功能</a:t>
            </a:r>
            <a:endParaRPr lang="en-US" altLang="zh-CN" sz="14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数字身份开通功能、认证核验功能</a:t>
            </a:r>
            <a:endParaRPr lang="en-US" altLang="zh-CN" sz="14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两种存储方式：云</a:t>
            </a:r>
            <a:r>
              <a:rPr lang="en-US" altLang="zh-CN" sz="1400" dirty="0">
                <a:latin typeface="微软雅黑" panose="020B0503020204020204" pitchFamily="34" charset="-122"/>
                <a:ea typeface="微软雅黑" panose="020B0503020204020204" pitchFamily="34" charset="-122"/>
              </a:rPr>
              <a:t>SIM</a:t>
            </a:r>
            <a:r>
              <a:rPr lang="zh-CN" altLang="en-US" sz="1400" dirty="0">
                <a:latin typeface="微软雅黑" panose="020B0503020204020204" pitchFamily="34" charset="-122"/>
                <a:ea typeface="微软雅黑" panose="020B0503020204020204" pitchFamily="34" charset="-122"/>
              </a:rPr>
              <a:t>卡内直接存储，云端存储（卡不支持，云端存储，引导用户换卡云端下载）</a:t>
            </a:r>
          </a:p>
        </p:txBody>
      </p:sp>
      <p:sp>
        <p:nvSpPr>
          <p:cNvPr id="18" name="矩形 17">
            <a:extLst>
              <a:ext uri="{FF2B5EF4-FFF2-40B4-BE49-F238E27FC236}">
                <a16:creationId xmlns:a16="http://schemas.microsoft.com/office/drawing/2014/main" id="{8A8A8828-81C4-4C5F-9ED3-D72BAE50B4DB}"/>
              </a:ext>
            </a:extLst>
          </p:cNvPr>
          <p:cNvSpPr/>
          <p:nvPr/>
        </p:nvSpPr>
        <p:spPr>
          <a:xfrm>
            <a:off x="443309" y="2269990"/>
            <a:ext cx="11089233" cy="4303843"/>
          </a:xfrm>
          <a:prstGeom prst="rect">
            <a:avLst/>
          </a:prstGeom>
          <a:noFill/>
          <a:ln>
            <a:solidFill>
              <a:srgbClr val="FF0000"/>
            </a:solidFill>
            <a:prstDash val="dashDot"/>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9" name="文本框 18">
            <a:extLst>
              <a:ext uri="{FF2B5EF4-FFF2-40B4-BE49-F238E27FC236}">
                <a16:creationId xmlns:a16="http://schemas.microsoft.com/office/drawing/2014/main" id="{480BFAFC-6E45-4A7D-9A1B-9656BCDC6EB7}"/>
              </a:ext>
            </a:extLst>
          </p:cNvPr>
          <p:cNvSpPr txBox="1"/>
          <p:nvPr/>
        </p:nvSpPr>
        <p:spPr bwMode="auto">
          <a:xfrm>
            <a:off x="4583832" y="2123054"/>
            <a:ext cx="3168352" cy="276999"/>
          </a:xfrm>
          <a:prstGeom prst="rect">
            <a:avLst/>
          </a:prstGeom>
          <a:solidFill>
            <a:schemeClr val="bg1"/>
          </a:solidFill>
          <a:ln w="12700">
            <a:solidFill>
              <a:srgbClr val="2342EF">
                <a:alpha val="48000"/>
              </a:srgbClr>
            </a:solidFill>
            <a:prstDash val="dashDot"/>
            <a:miter lim="800000"/>
          </a:ln>
        </p:spPr>
        <p:txBody>
          <a:bodyPr wrap="square" anchor="ctr" anchorCtr="0">
            <a:spAutoFit/>
          </a:bodyPr>
          <a:lstStyle/>
          <a:p>
            <a:pPr algn="ctr"/>
            <a:r>
              <a:rPr lang="en-US" altLang="zh-CN" sz="1200" dirty="0">
                <a:solidFill>
                  <a:srgbClr val="FF0000"/>
                </a:solidFill>
                <a:latin typeface="微软雅黑" panose="020B0503020204020204" pitchFamily="34" charset="-122"/>
                <a:ea typeface="微软雅黑" panose="020B0503020204020204" pitchFamily="34" charset="-122"/>
              </a:rPr>
              <a:t>[APP</a:t>
            </a:r>
            <a:r>
              <a:rPr lang="zh-CN" altLang="en-US" sz="1200" dirty="0">
                <a:solidFill>
                  <a:srgbClr val="FF0000"/>
                </a:solidFill>
                <a:latin typeface="微软雅黑" panose="020B0503020204020204" pitchFamily="34" charset="-122"/>
                <a:ea typeface="微软雅黑" panose="020B0503020204020204" pitchFamily="34" charset="-122"/>
              </a:rPr>
              <a:t>登陆</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实名认证</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开通认证一体化场景</a:t>
            </a:r>
            <a:endParaRPr lang="zh-CN" altLang="en-US" sz="1200" dirty="0"/>
          </a:p>
        </p:txBody>
      </p:sp>
      <p:graphicFrame>
        <p:nvGraphicFramePr>
          <p:cNvPr id="20" name="对象 19">
            <a:extLst>
              <a:ext uri="{FF2B5EF4-FFF2-40B4-BE49-F238E27FC236}">
                <a16:creationId xmlns:a16="http://schemas.microsoft.com/office/drawing/2014/main" id="{0711CA7A-0746-44E5-A4E2-32CFF3EB7096}"/>
              </a:ext>
            </a:extLst>
          </p:cNvPr>
          <p:cNvGraphicFramePr>
            <a:graphicFrameLocks noChangeAspect="1"/>
          </p:cNvGraphicFramePr>
          <p:nvPr>
            <p:extLst>
              <p:ext uri="{D42A27DB-BD31-4B8C-83A1-F6EECF244321}">
                <p14:modId xmlns:p14="http://schemas.microsoft.com/office/powerpoint/2010/main" val="2119951596"/>
              </p:ext>
            </p:extLst>
          </p:nvPr>
        </p:nvGraphicFramePr>
        <p:xfrm>
          <a:off x="565289" y="2461498"/>
          <a:ext cx="10872242" cy="3921022"/>
        </p:xfrm>
        <a:graphic>
          <a:graphicData uri="http://schemas.openxmlformats.org/presentationml/2006/ole">
            <mc:AlternateContent xmlns:mc="http://schemas.openxmlformats.org/markup-compatibility/2006">
              <mc:Choice xmlns:v="urn:schemas-microsoft-com:vml" Requires="v">
                <p:oleObj spid="_x0000_s6170" name="Visio" r:id="rId9" imgW="9842771" imgH="3550000" progId="Visio.Drawing.15">
                  <p:embed/>
                </p:oleObj>
              </mc:Choice>
              <mc:Fallback>
                <p:oleObj name="Visio" r:id="rId9" imgW="9842771" imgH="3550000" progId="Visio.Drawing.15">
                  <p:embed/>
                  <p:pic>
                    <p:nvPicPr>
                      <p:cNvPr id="0" name=""/>
                      <p:cNvPicPr/>
                      <p:nvPr/>
                    </p:nvPicPr>
                    <p:blipFill>
                      <a:blip r:embed="rId10"/>
                      <a:stretch>
                        <a:fillRect/>
                      </a:stretch>
                    </p:blipFill>
                    <p:spPr>
                      <a:xfrm>
                        <a:off x="565289" y="2461498"/>
                        <a:ext cx="10872242" cy="3921022"/>
                      </a:xfrm>
                      <a:prstGeom prst="rect">
                        <a:avLst/>
                      </a:prstGeom>
                    </p:spPr>
                  </p:pic>
                </p:oleObj>
              </mc:Fallback>
            </mc:AlternateContent>
          </a:graphicData>
        </a:graphic>
      </p:graphicFrame>
    </p:spTree>
    <p:extLst>
      <p:ext uri="{BB962C8B-B14F-4D97-AF65-F5344CB8AC3E}">
        <p14:creationId xmlns:p14="http://schemas.microsoft.com/office/powerpoint/2010/main" val="404796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二、</a:t>
            </a:r>
            <a:r>
              <a:rPr lang="en-US" altLang="zh-CN" dirty="0"/>
              <a:t>SIM</a:t>
            </a:r>
            <a:r>
              <a:rPr lang="zh-CN" altLang="en-US" dirty="0"/>
              <a:t>数字身份产品</a:t>
            </a:r>
            <a:r>
              <a:rPr lang="en-US" altLang="zh-CN" dirty="0"/>
              <a:t>(4/4)</a:t>
            </a:r>
            <a:r>
              <a:rPr lang="zh-CN" altLang="en-US" dirty="0"/>
              <a:t>：</a:t>
            </a:r>
            <a:r>
              <a:rPr lang="en-US" altLang="zh-CN" dirty="0"/>
              <a:t>SIM</a:t>
            </a:r>
            <a:r>
              <a:rPr lang="zh-CN" altLang="en-US" dirty="0"/>
              <a:t>数字身份认证平台</a:t>
            </a:r>
          </a:p>
        </p:txBody>
      </p:sp>
      <p:grpSp>
        <p:nvGrpSpPr>
          <p:cNvPr id="17" name="组合 16">
            <a:extLst>
              <a:ext uri="{FF2B5EF4-FFF2-40B4-BE49-F238E27FC236}">
                <a16:creationId xmlns:a16="http://schemas.microsoft.com/office/drawing/2014/main" id="{9589831E-CC3E-49E2-8E31-0EE6C426F65A}"/>
              </a:ext>
            </a:extLst>
          </p:cNvPr>
          <p:cNvGrpSpPr/>
          <p:nvPr/>
        </p:nvGrpSpPr>
        <p:grpSpPr>
          <a:xfrm>
            <a:off x="10776520" y="5924342"/>
            <a:ext cx="1117287" cy="537418"/>
            <a:chOff x="0" y="11477"/>
            <a:chExt cx="1965785" cy="930039"/>
          </a:xfrm>
        </p:grpSpPr>
        <p:sp>
          <p:nvSpPr>
            <p:cNvPr id="18" name="矩形 17">
              <a:extLst>
                <a:ext uri="{FF2B5EF4-FFF2-40B4-BE49-F238E27FC236}">
                  <a16:creationId xmlns:a16="http://schemas.microsoft.com/office/drawing/2014/main" id="{D31EE99F-18B5-4385-A41B-4CD2DC961F9D}"/>
                </a:ext>
              </a:extLst>
            </p:cNvPr>
            <p:cNvSpPr/>
            <p:nvPr/>
          </p:nvSpPr>
          <p:spPr>
            <a:xfrm>
              <a:off x="0" y="535261"/>
              <a:ext cx="708973" cy="2942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13EF3DC-2BF3-4B89-B098-2C101B2728A8}"/>
                </a:ext>
              </a:extLst>
            </p:cNvPr>
            <p:cNvSpPr txBox="1"/>
            <p:nvPr/>
          </p:nvSpPr>
          <p:spPr>
            <a:xfrm>
              <a:off x="854519" y="488782"/>
              <a:ext cx="1111266" cy="452734"/>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需新增</a:t>
              </a:r>
            </a:p>
          </p:txBody>
        </p:sp>
        <p:sp>
          <p:nvSpPr>
            <p:cNvPr id="20" name="矩形 19">
              <a:extLst>
                <a:ext uri="{FF2B5EF4-FFF2-40B4-BE49-F238E27FC236}">
                  <a16:creationId xmlns:a16="http://schemas.microsoft.com/office/drawing/2014/main" id="{C13DABB7-D9EA-4799-929E-6A0574BD08FB}"/>
                </a:ext>
              </a:extLst>
            </p:cNvPr>
            <p:cNvSpPr/>
            <p:nvPr/>
          </p:nvSpPr>
          <p:spPr>
            <a:xfrm>
              <a:off x="0" y="68101"/>
              <a:ext cx="708973" cy="294298"/>
            </a:xfrm>
            <a:prstGeom prst="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F1BFB3E-9DAD-467D-B4A5-6B838A7C5F13}"/>
                </a:ext>
              </a:extLst>
            </p:cNvPr>
            <p:cNvSpPr txBox="1"/>
            <p:nvPr/>
          </p:nvSpPr>
          <p:spPr>
            <a:xfrm>
              <a:off x="831009" y="11477"/>
              <a:ext cx="1134776" cy="452734"/>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已具备</a:t>
              </a:r>
            </a:p>
          </p:txBody>
        </p:sp>
      </p:grpSp>
      <p:sp>
        <p:nvSpPr>
          <p:cNvPr id="25" name="矩形 24">
            <a:extLst>
              <a:ext uri="{FF2B5EF4-FFF2-40B4-BE49-F238E27FC236}">
                <a16:creationId xmlns:a16="http://schemas.microsoft.com/office/drawing/2014/main" id="{F72BD2AD-ED54-4862-BCC0-7AEBBAE4D1C7}"/>
              </a:ext>
            </a:extLst>
          </p:cNvPr>
          <p:cNvSpPr/>
          <p:nvPr/>
        </p:nvSpPr>
        <p:spPr>
          <a:xfrm>
            <a:off x="874865" y="1041829"/>
            <a:ext cx="9786854" cy="3896859"/>
          </a:xfrm>
          <a:prstGeom prst="rect">
            <a:avLst/>
          </a:prstGeom>
          <a:noFill/>
          <a:ln>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589B0D82-F847-4FB4-8A97-1041FEDD902D}"/>
              </a:ext>
            </a:extLst>
          </p:cNvPr>
          <p:cNvGrpSpPr/>
          <p:nvPr/>
        </p:nvGrpSpPr>
        <p:grpSpPr>
          <a:xfrm>
            <a:off x="5981422" y="4837195"/>
            <a:ext cx="4672568" cy="2034259"/>
            <a:chOff x="1107770" y="4387623"/>
            <a:chExt cx="4552151" cy="2034259"/>
          </a:xfrm>
        </p:grpSpPr>
        <p:grpSp>
          <p:nvGrpSpPr>
            <p:cNvPr id="27" name="组合 26">
              <a:extLst>
                <a:ext uri="{FF2B5EF4-FFF2-40B4-BE49-F238E27FC236}">
                  <a16:creationId xmlns:a16="http://schemas.microsoft.com/office/drawing/2014/main" id="{AEDF2CC8-28E8-4CA7-8BB2-F0D123BC771B}"/>
                </a:ext>
              </a:extLst>
            </p:cNvPr>
            <p:cNvGrpSpPr/>
            <p:nvPr/>
          </p:nvGrpSpPr>
          <p:grpSpPr>
            <a:xfrm>
              <a:off x="1107770" y="4967718"/>
              <a:ext cx="4552151" cy="1454164"/>
              <a:chOff x="0" y="5180627"/>
              <a:chExt cx="5062027" cy="1590518"/>
            </a:xfrm>
          </p:grpSpPr>
          <p:grpSp>
            <p:nvGrpSpPr>
              <p:cNvPr id="37" name="组合 36">
                <a:extLst>
                  <a:ext uri="{FF2B5EF4-FFF2-40B4-BE49-F238E27FC236}">
                    <a16:creationId xmlns:a16="http://schemas.microsoft.com/office/drawing/2014/main" id="{827E9394-B791-4AC0-B3D4-CD9269DE3FEA}"/>
                  </a:ext>
                </a:extLst>
              </p:cNvPr>
              <p:cNvGrpSpPr/>
              <p:nvPr/>
            </p:nvGrpSpPr>
            <p:grpSpPr>
              <a:xfrm>
                <a:off x="706279" y="5395092"/>
                <a:ext cx="4077012" cy="1086131"/>
                <a:chOff x="916465" y="5771868"/>
                <a:chExt cx="4077012" cy="1086131"/>
              </a:xfrm>
            </p:grpSpPr>
            <p:sp>
              <p:nvSpPr>
                <p:cNvPr id="40" name="矩形 39">
                  <a:extLst>
                    <a:ext uri="{FF2B5EF4-FFF2-40B4-BE49-F238E27FC236}">
                      <a16:creationId xmlns:a16="http://schemas.microsoft.com/office/drawing/2014/main" id="{EA6E3425-1A34-43C5-9B25-870925217720}"/>
                    </a:ext>
                  </a:extLst>
                </p:cNvPr>
                <p:cNvSpPr/>
                <p:nvPr/>
              </p:nvSpPr>
              <p:spPr>
                <a:xfrm>
                  <a:off x="916465" y="5793003"/>
                  <a:ext cx="1957568" cy="448735"/>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实体身份证简项认证</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91AE833-FDEE-4BD5-92E0-3B335FB8AB82}"/>
                    </a:ext>
                  </a:extLst>
                </p:cNvPr>
                <p:cNvSpPr/>
                <p:nvPr/>
              </p:nvSpPr>
              <p:spPr>
                <a:xfrm>
                  <a:off x="3018751" y="5771868"/>
                  <a:ext cx="1957568" cy="4487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数字身份证申请</a:t>
                  </a:r>
                </a:p>
              </p:txBody>
            </p:sp>
            <p:sp>
              <p:nvSpPr>
                <p:cNvPr id="42" name="矩形 41">
                  <a:extLst>
                    <a:ext uri="{FF2B5EF4-FFF2-40B4-BE49-F238E27FC236}">
                      <a16:creationId xmlns:a16="http://schemas.microsoft.com/office/drawing/2014/main" id="{F7C93DE1-4BF8-46B6-8B04-78E36421DFC2}"/>
                    </a:ext>
                  </a:extLst>
                </p:cNvPr>
                <p:cNvSpPr/>
                <p:nvPr/>
              </p:nvSpPr>
              <p:spPr>
                <a:xfrm>
                  <a:off x="916465" y="6409266"/>
                  <a:ext cx="1957568" cy="4487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实体身份证人像认证</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75D66A5E-DF2C-4F2E-B8C5-A705868845CC}"/>
                    </a:ext>
                  </a:extLst>
                </p:cNvPr>
                <p:cNvSpPr/>
                <p:nvPr/>
              </p:nvSpPr>
              <p:spPr>
                <a:xfrm>
                  <a:off x="3035909" y="6405905"/>
                  <a:ext cx="1957568" cy="44873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数字身份证核验</a:t>
                  </a:r>
                </a:p>
              </p:txBody>
            </p:sp>
          </p:grpSp>
          <p:sp>
            <p:nvSpPr>
              <p:cNvPr id="38" name="矩形 37">
                <a:extLst>
                  <a:ext uri="{FF2B5EF4-FFF2-40B4-BE49-F238E27FC236}">
                    <a16:creationId xmlns:a16="http://schemas.microsoft.com/office/drawing/2014/main" id="{402F261D-E0FF-4C4F-9AFB-DB0D57CB1355}"/>
                  </a:ext>
                </a:extLst>
              </p:cNvPr>
              <p:cNvSpPr/>
              <p:nvPr/>
            </p:nvSpPr>
            <p:spPr>
              <a:xfrm>
                <a:off x="309131" y="5188479"/>
                <a:ext cx="4752896" cy="1568776"/>
              </a:xfrm>
              <a:prstGeom prst="rect">
                <a:avLst/>
              </a:prstGeom>
              <a:noFill/>
              <a:ln>
                <a:solidFill>
                  <a:srgbClr val="E46C0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9" name="矩形: 圆角 80">
                <a:extLst>
                  <a:ext uri="{FF2B5EF4-FFF2-40B4-BE49-F238E27FC236}">
                    <a16:creationId xmlns:a16="http://schemas.microsoft.com/office/drawing/2014/main" id="{AEB00615-6464-4316-8405-6EF82FB3BF38}"/>
                  </a:ext>
                </a:extLst>
              </p:cNvPr>
              <p:cNvSpPr/>
              <p:nvPr/>
            </p:nvSpPr>
            <p:spPr>
              <a:xfrm>
                <a:off x="0" y="5180627"/>
                <a:ext cx="473737" cy="1590518"/>
              </a:xfrm>
              <a:prstGeom prst="roundRect">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公安部一所</a:t>
                </a:r>
                <a:endParaRPr lang="en-US" altLang="zh-CN" sz="1600" b="1"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4511A50F-1732-4896-9ED9-172F2A36F826}"/>
                </a:ext>
              </a:extLst>
            </p:cNvPr>
            <p:cNvGrpSpPr/>
            <p:nvPr/>
          </p:nvGrpSpPr>
          <p:grpSpPr>
            <a:xfrm rot="10800000">
              <a:off x="1685641" y="4387623"/>
              <a:ext cx="3378165" cy="571080"/>
              <a:chOff x="1157202" y="4515947"/>
              <a:chExt cx="3756545" cy="1338370"/>
            </a:xfrm>
          </p:grpSpPr>
          <p:sp>
            <p:nvSpPr>
              <p:cNvPr id="29" name="箭头: 下 64">
                <a:extLst>
                  <a:ext uri="{FF2B5EF4-FFF2-40B4-BE49-F238E27FC236}">
                    <a16:creationId xmlns:a16="http://schemas.microsoft.com/office/drawing/2014/main" id="{10065322-9929-4E23-8207-09A589163400}"/>
                  </a:ext>
                </a:extLst>
              </p:cNvPr>
              <p:cNvSpPr/>
              <p:nvPr/>
            </p:nvSpPr>
            <p:spPr>
              <a:xfrm rot="10800000">
                <a:off x="1157202" y="4531447"/>
                <a:ext cx="473736" cy="129287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3DD7A90-5E51-497D-9AE3-445B12DFB4D6}"/>
                  </a:ext>
                </a:extLst>
              </p:cNvPr>
              <p:cNvSpPr txBox="1"/>
              <p:nvPr/>
            </p:nvSpPr>
            <p:spPr>
              <a:xfrm rot="10800000">
                <a:off x="1277004" y="4720914"/>
                <a:ext cx="300260" cy="1081948"/>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申请</a:t>
                </a:r>
              </a:p>
            </p:txBody>
          </p:sp>
          <p:sp>
            <p:nvSpPr>
              <p:cNvPr id="31" name="箭头: 下 66">
                <a:extLst>
                  <a:ext uri="{FF2B5EF4-FFF2-40B4-BE49-F238E27FC236}">
                    <a16:creationId xmlns:a16="http://schemas.microsoft.com/office/drawing/2014/main" id="{692398ED-050A-4908-A50D-6893919BA5D0}"/>
                  </a:ext>
                </a:extLst>
              </p:cNvPr>
              <p:cNvSpPr/>
              <p:nvPr/>
            </p:nvSpPr>
            <p:spPr>
              <a:xfrm>
                <a:off x="1754737" y="4561441"/>
                <a:ext cx="451836" cy="1292876"/>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D81E1C5-ACCE-4AA8-9A73-765DE499FBBE}"/>
                  </a:ext>
                </a:extLst>
              </p:cNvPr>
              <p:cNvSpPr txBox="1"/>
              <p:nvPr/>
            </p:nvSpPr>
            <p:spPr>
              <a:xfrm rot="10800000">
                <a:off x="1661991" y="4619158"/>
                <a:ext cx="506074" cy="1081948"/>
              </a:xfrm>
              <a:prstGeom prst="rect">
                <a:avLst/>
              </a:prstGeom>
              <a:noFill/>
            </p:spPr>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返回</a:t>
                </a:r>
              </a:p>
            </p:txBody>
          </p:sp>
          <p:sp>
            <p:nvSpPr>
              <p:cNvPr id="33" name="箭头: 下 68">
                <a:extLst>
                  <a:ext uri="{FF2B5EF4-FFF2-40B4-BE49-F238E27FC236}">
                    <a16:creationId xmlns:a16="http://schemas.microsoft.com/office/drawing/2014/main" id="{8F999587-337D-4DE5-A3AB-61FFC431256C}"/>
                  </a:ext>
                </a:extLst>
              </p:cNvPr>
              <p:cNvSpPr/>
              <p:nvPr/>
            </p:nvSpPr>
            <p:spPr>
              <a:xfrm rot="10800000">
                <a:off x="3864376" y="4515947"/>
                <a:ext cx="473736" cy="1292876"/>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B3D387F6-CDB1-4CEA-BB05-49ECC9556EE2}"/>
                  </a:ext>
                </a:extLst>
              </p:cNvPr>
              <p:cNvSpPr txBox="1"/>
              <p:nvPr/>
            </p:nvSpPr>
            <p:spPr>
              <a:xfrm rot="10800000">
                <a:off x="3991525" y="4670989"/>
                <a:ext cx="300260" cy="1081948"/>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申请</a:t>
                </a:r>
              </a:p>
            </p:txBody>
          </p:sp>
          <p:sp>
            <p:nvSpPr>
              <p:cNvPr id="35" name="箭头: 下 70">
                <a:extLst>
                  <a:ext uri="{FF2B5EF4-FFF2-40B4-BE49-F238E27FC236}">
                    <a16:creationId xmlns:a16="http://schemas.microsoft.com/office/drawing/2014/main" id="{269F67F0-FB3E-47BB-9EE7-E4C24A572399}"/>
                  </a:ext>
                </a:extLst>
              </p:cNvPr>
              <p:cNvSpPr/>
              <p:nvPr/>
            </p:nvSpPr>
            <p:spPr>
              <a:xfrm>
                <a:off x="4461911" y="4545941"/>
                <a:ext cx="451836" cy="1292876"/>
              </a:xfrm>
              <a:prstGeom prst="down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7475327-5F2E-4877-87A3-292B7BD657F8}"/>
                  </a:ext>
                </a:extLst>
              </p:cNvPr>
              <p:cNvSpPr txBox="1"/>
              <p:nvPr/>
            </p:nvSpPr>
            <p:spPr>
              <a:xfrm rot="10800000">
                <a:off x="4369194" y="4634584"/>
                <a:ext cx="506074" cy="1081948"/>
              </a:xfrm>
              <a:prstGeom prst="rect">
                <a:avLst/>
              </a:prstGeom>
              <a:noFill/>
            </p:spPr>
            <p:txBody>
              <a:bodyPr wrap="square" rtlCol="0">
                <a:spAutoFit/>
              </a:bodyPr>
              <a:lstStyle/>
              <a:p>
                <a:r>
                  <a:rPr lang="zh-CN" altLang="en-US" sz="1200" b="1" dirty="0">
                    <a:solidFill>
                      <a:srgbClr val="0070C0"/>
                    </a:solidFill>
                    <a:latin typeface="微软雅黑" panose="020B0503020204020204" pitchFamily="34" charset="-122"/>
                    <a:ea typeface="微软雅黑" panose="020B0503020204020204" pitchFamily="34" charset="-122"/>
                  </a:rPr>
                  <a:t>返回</a:t>
                </a:r>
              </a:p>
            </p:txBody>
          </p:sp>
        </p:grpSp>
      </p:grpSp>
      <p:grpSp>
        <p:nvGrpSpPr>
          <p:cNvPr id="44" name="组合 43">
            <a:extLst>
              <a:ext uri="{FF2B5EF4-FFF2-40B4-BE49-F238E27FC236}">
                <a16:creationId xmlns:a16="http://schemas.microsoft.com/office/drawing/2014/main" id="{E8736154-6D5A-4AE6-8A0C-F9E04E2DC659}"/>
              </a:ext>
            </a:extLst>
          </p:cNvPr>
          <p:cNvGrpSpPr/>
          <p:nvPr/>
        </p:nvGrpSpPr>
        <p:grpSpPr>
          <a:xfrm>
            <a:off x="874865" y="4800207"/>
            <a:ext cx="4111898" cy="2041743"/>
            <a:chOff x="6538563" y="4799554"/>
            <a:chExt cx="4408699" cy="2233192"/>
          </a:xfrm>
        </p:grpSpPr>
        <p:sp>
          <p:nvSpPr>
            <p:cNvPr id="45" name="矩形 44">
              <a:extLst>
                <a:ext uri="{FF2B5EF4-FFF2-40B4-BE49-F238E27FC236}">
                  <a16:creationId xmlns:a16="http://schemas.microsoft.com/office/drawing/2014/main" id="{857B0C1F-C88C-45A4-9EC9-6E4D76017F60}"/>
                </a:ext>
              </a:extLst>
            </p:cNvPr>
            <p:cNvSpPr/>
            <p:nvPr/>
          </p:nvSpPr>
          <p:spPr>
            <a:xfrm>
              <a:off x="6538563" y="5750163"/>
              <a:ext cx="4408699" cy="1282583"/>
            </a:xfrm>
            <a:prstGeom prst="rect">
              <a:avLst/>
            </a:prstGeom>
            <a:noFill/>
            <a:ln>
              <a:solidFill>
                <a:srgbClr val="2342E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6" name="矩形: 圆角 51">
              <a:extLst>
                <a:ext uri="{FF2B5EF4-FFF2-40B4-BE49-F238E27FC236}">
                  <a16:creationId xmlns:a16="http://schemas.microsoft.com/office/drawing/2014/main" id="{B4552F5C-42D8-4394-88E8-252190D93871}"/>
                </a:ext>
              </a:extLst>
            </p:cNvPr>
            <p:cNvSpPr/>
            <p:nvPr/>
          </p:nvSpPr>
          <p:spPr>
            <a:xfrm>
              <a:off x="6633761" y="5719238"/>
              <a:ext cx="4313501" cy="381041"/>
            </a:xfrm>
            <a:prstGeom prst="roundRect">
              <a:avLst/>
            </a:prstGeom>
            <a:solidFill>
              <a:srgbClr val="2342EF"/>
            </a:solidFill>
            <a:ln>
              <a:solidFill>
                <a:srgbClr val="2342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前端</a:t>
              </a:r>
              <a:endParaRPr lang="en-US" altLang="zh-CN" sz="1600" b="1"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BC551F0-FC4E-4667-8E52-3545581D3D69}"/>
                </a:ext>
              </a:extLst>
            </p:cNvPr>
            <p:cNvSpPr txBox="1"/>
            <p:nvPr/>
          </p:nvSpPr>
          <p:spPr>
            <a:xfrm>
              <a:off x="9676971" y="5424596"/>
              <a:ext cx="930286" cy="302972"/>
            </a:xfrm>
            <a:prstGeom prst="rect">
              <a:avLst/>
            </a:prstGeom>
            <a:noFill/>
          </p:spPr>
          <p:txBody>
            <a:bodyPr wrap="square" rtlCol="0">
              <a:spAutoFit/>
            </a:bodyPr>
            <a:lstStyle/>
            <a:p>
              <a:r>
                <a:rPr lang="zh-CN" altLang="en-US" sz="1200" b="1" dirty="0">
                  <a:solidFill>
                    <a:srgbClr val="0070C0"/>
                  </a:solidFill>
                  <a:latin typeface="微软雅黑" panose="020B0503020204020204" pitchFamily="34" charset="-122"/>
                  <a:ea typeface="微软雅黑" panose="020B0503020204020204" pitchFamily="34" charset="-122"/>
                </a:rPr>
                <a:t>核验应用</a:t>
              </a:r>
            </a:p>
          </p:txBody>
        </p:sp>
        <p:sp>
          <p:nvSpPr>
            <p:cNvPr id="48" name="箭头: 下 53">
              <a:extLst>
                <a:ext uri="{FF2B5EF4-FFF2-40B4-BE49-F238E27FC236}">
                  <a16:creationId xmlns:a16="http://schemas.microsoft.com/office/drawing/2014/main" id="{77AFA755-502E-4ECE-9169-9C7108F58E1C}"/>
                </a:ext>
              </a:extLst>
            </p:cNvPr>
            <p:cNvSpPr/>
            <p:nvPr/>
          </p:nvSpPr>
          <p:spPr>
            <a:xfrm rot="10800000">
              <a:off x="6821969" y="4807739"/>
              <a:ext cx="473736" cy="616009"/>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4D061054-C57C-48C8-AD77-12C18EEE059A}"/>
                </a:ext>
              </a:extLst>
            </p:cNvPr>
            <p:cNvSpPr txBox="1"/>
            <p:nvPr/>
          </p:nvSpPr>
          <p:spPr>
            <a:xfrm>
              <a:off x="6877094" y="4868852"/>
              <a:ext cx="300260" cy="504954"/>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申请</a:t>
              </a:r>
            </a:p>
          </p:txBody>
        </p:sp>
        <p:sp>
          <p:nvSpPr>
            <p:cNvPr id="50" name="箭头: 下 55">
              <a:extLst>
                <a:ext uri="{FF2B5EF4-FFF2-40B4-BE49-F238E27FC236}">
                  <a16:creationId xmlns:a16="http://schemas.microsoft.com/office/drawing/2014/main" id="{B5CBB1C1-6DBE-411E-B009-77604B986BB1}"/>
                </a:ext>
              </a:extLst>
            </p:cNvPr>
            <p:cNvSpPr/>
            <p:nvPr/>
          </p:nvSpPr>
          <p:spPr>
            <a:xfrm>
              <a:off x="7419504" y="4823580"/>
              <a:ext cx="451836" cy="616009"/>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F3A078ED-3E4E-4B48-8072-515A8F6059B7}"/>
                </a:ext>
              </a:extLst>
            </p:cNvPr>
            <p:cNvSpPr txBox="1"/>
            <p:nvPr/>
          </p:nvSpPr>
          <p:spPr>
            <a:xfrm>
              <a:off x="7457742" y="4850672"/>
              <a:ext cx="506072" cy="504954"/>
            </a:xfrm>
            <a:prstGeom prst="rect">
              <a:avLst/>
            </a:prstGeom>
            <a:noFill/>
          </p:spPr>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返回</a:t>
              </a:r>
            </a:p>
          </p:txBody>
        </p:sp>
        <p:sp>
          <p:nvSpPr>
            <p:cNvPr id="52" name="箭头: 下 57">
              <a:extLst>
                <a:ext uri="{FF2B5EF4-FFF2-40B4-BE49-F238E27FC236}">
                  <a16:creationId xmlns:a16="http://schemas.microsoft.com/office/drawing/2014/main" id="{6D95DE92-AA18-4A6D-9045-60288711C8D8}"/>
                </a:ext>
              </a:extLst>
            </p:cNvPr>
            <p:cNvSpPr/>
            <p:nvPr/>
          </p:nvSpPr>
          <p:spPr>
            <a:xfrm rot="10800000">
              <a:off x="9529143" y="4799554"/>
              <a:ext cx="473736" cy="616009"/>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F8EBD149-38D6-43FB-A002-B388A1301AA4}"/>
                </a:ext>
              </a:extLst>
            </p:cNvPr>
            <p:cNvSpPr txBox="1"/>
            <p:nvPr/>
          </p:nvSpPr>
          <p:spPr>
            <a:xfrm>
              <a:off x="9578854" y="4862511"/>
              <a:ext cx="300260" cy="504954"/>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申请</a:t>
              </a:r>
            </a:p>
          </p:txBody>
        </p:sp>
        <p:sp>
          <p:nvSpPr>
            <p:cNvPr id="54" name="箭头: 下 59">
              <a:extLst>
                <a:ext uri="{FF2B5EF4-FFF2-40B4-BE49-F238E27FC236}">
                  <a16:creationId xmlns:a16="http://schemas.microsoft.com/office/drawing/2014/main" id="{3ED1086C-88FE-4D58-A222-E0000456C7AC}"/>
                </a:ext>
              </a:extLst>
            </p:cNvPr>
            <p:cNvSpPr/>
            <p:nvPr/>
          </p:nvSpPr>
          <p:spPr>
            <a:xfrm>
              <a:off x="10126678" y="4815394"/>
              <a:ext cx="451836" cy="616009"/>
            </a:xfrm>
            <a:prstGeom prst="down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BCDF507A-6B37-4507-B251-63FC5BDF16B1}"/>
                </a:ext>
              </a:extLst>
            </p:cNvPr>
            <p:cNvSpPr txBox="1"/>
            <p:nvPr/>
          </p:nvSpPr>
          <p:spPr>
            <a:xfrm>
              <a:off x="10171031" y="4846990"/>
              <a:ext cx="506072" cy="504954"/>
            </a:xfrm>
            <a:prstGeom prst="rect">
              <a:avLst/>
            </a:prstGeom>
            <a:noFill/>
          </p:spPr>
          <p:txBody>
            <a:bodyPr wrap="square" rtlCol="0">
              <a:spAutoFit/>
            </a:bodyPr>
            <a:lstStyle/>
            <a:p>
              <a:r>
                <a:rPr lang="zh-CN" altLang="en-US" sz="1200" b="1" dirty="0">
                  <a:solidFill>
                    <a:srgbClr val="0070C0"/>
                  </a:solidFill>
                  <a:latin typeface="微软雅黑" panose="020B0503020204020204" pitchFamily="34" charset="-122"/>
                  <a:ea typeface="微软雅黑" panose="020B0503020204020204" pitchFamily="34" charset="-122"/>
                </a:rPr>
                <a:t>返回</a:t>
              </a:r>
            </a:p>
          </p:txBody>
        </p:sp>
        <p:sp>
          <p:nvSpPr>
            <p:cNvPr id="56" name="文本框 55">
              <a:extLst>
                <a:ext uri="{FF2B5EF4-FFF2-40B4-BE49-F238E27FC236}">
                  <a16:creationId xmlns:a16="http://schemas.microsoft.com/office/drawing/2014/main" id="{9AAC2EFE-3DB8-411D-B257-CCBDA99F7149}"/>
                </a:ext>
              </a:extLst>
            </p:cNvPr>
            <p:cNvSpPr txBox="1"/>
            <p:nvPr/>
          </p:nvSpPr>
          <p:spPr>
            <a:xfrm>
              <a:off x="6939006" y="5431403"/>
              <a:ext cx="930286" cy="302972"/>
            </a:xfrm>
            <a:prstGeom prst="rect">
              <a:avLst/>
            </a:prstGeom>
            <a:noFill/>
          </p:spPr>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网证申请</a:t>
              </a:r>
            </a:p>
          </p:txBody>
        </p:sp>
        <p:sp>
          <p:nvSpPr>
            <p:cNvPr id="57" name="矩形 56">
              <a:extLst>
                <a:ext uri="{FF2B5EF4-FFF2-40B4-BE49-F238E27FC236}">
                  <a16:creationId xmlns:a16="http://schemas.microsoft.com/office/drawing/2014/main" id="{4B16D412-060A-4222-9EFE-D72E9DB7453F}"/>
                </a:ext>
              </a:extLst>
            </p:cNvPr>
            <p:cNvSpPr/>
            <p:nvPr/>
          </p:nvSpPr>
          <p:spPr>
            <a:xfrm>
              <a:off x="6797916" y="6290731"/>
              <a:ext cx="1126329" cy="44873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翼支付</a:t>
              </a:r>
              <a:r>
                <a:rPr lang="en-US" altLang="zh-CN" sz="1200" b="1" dirty="0">
                  <a:solidFill>
                    <a:schemeClr val="tx1"/>
                  </a:solidFill>
                  <a:latin typeface="微软雅黑" panose="020B0503020204020204" pitchFamily="34" charset="-122"/>
                  <a:ea typeface="微软雅黑" panose="020B0503020204020204" pitchFamily="34" charset="-122"/>
                </a:rPr>
                <a:t>APP</a:t>
              </a:r>
            </a:p>
          </p:txBody>
        </p:sp>
        <p:sp>
          <p:nvSpPr>
            <p:cNvPr id="58" name="矩形 57">
              <a:extLst>
                <a:ext uri="{FF2B5EF4-FFF2-40B4-BE49-F238E27FC236}">
                  <a16:creationId xmlns:a16="http://schemas.microsoft.com/office/drawing/2014/main" id="{86197E84-DC6A-4FCC-9B0A-9D6CDBFA3243}"/>
                </a:ext>
              </a:extLst>
            </p:cNvPr>
            <p:cNvSpPr/>
            <p:nvPr/>
          </p:nvSpPr>
          <p:spPr>
            <a:xfrm>
              <a:off x="8141923" y="6290731"/>
              <a:ext cx="2647604" cy="44873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第三方应用：移动端、</a:t>
              </a:r>
              <a:r>
                <a:rPr lang="en-US" altLang="zh-CN" sz="1200" b="1" dirty="0">
                  <a:solidFill>
                    <a:schemeClr val="tx1"/>
                  </a:solidFill>
                  <a:latin typeface="微软雅黑" panose="020B0503020204020204" pitchFamily="34" charset="-122"/>
                  <a:ea typeface="微软雅黑" panose="020B0503020204020204" pitchFamily="34" charset="-122"/>
                </a:rPr>
                <a:t>PC</a:t>
              </a:r>
              <a:r>
                <a:rPr lang="zh-CN" altLang="en-US" sz="1200" b="1" dirty="0">
                  <a:solidFill>
                    <a:schemeClr val="tx1"/>
                  </a:solidFill>
                  <a:latin typeface="微软雅黑" panose="020B0503020204020204" pitchFamily="34" charset="-122"/>
                  <a:ea typeface="微软雅黑" panose="020B0503020204020204" pitchFamily="34" charset="-122"/>
                </a:rPr>
                <a:t>端</a:t>
              </a:r>
              <a:r>
                <a:rPr lang="en-US" altLang="zh-CN" sz="1200" b="1" dirty="0">
                  <a:solidFill>
                    <a:schemeClr val="tx1"/>
                  </a:solidFill>
                  <a:latin typeface="微软雅黑" panose="020B0503020204020204" pitchFamily="34" charset="-122"/>
                  <a:ea typeface="微软雅黑" panose="020B0503020204020204" pitchFamily="34" charset="-122"/>
                </a:rPr>
                <a:t>…</a:t>
              </a:r>
            </a:p>
          </p:txBody>
        </p:sp>
      </p:grpSp>
      <p:grpSp>
        <p:nvGrpSpPr>
          <p:cNvPr id="59" name="组合 58">
            <a:extLst>
              <a:ext uri="{FF2B5EF4-FFF2-40B4-BE49-F238E27FC236}">
                <a16:creationId xmlns:a16="http://schemas.microsoft.com/office/drawing/2014/main" id="{6A00ED63-7C2A-4D6D-8653-458F39AAB3DB}"/>
              </a:ext>
            </a:extLst>
          </p:cNvPr>
          <p:cNvGrpSpPr/>
          <p:nvPr/>
        </p:nvGrpSpPr>
        <p:grpSpPr>
          <a:xfrm>
            <a:off x="1144723" y="1336001"/>
            <a:ext cx="9247138" cy="3311129"/>
            <a:chOff x="-1191985" y="930974"/>
            <a:chExt cx="9247138" cy="3311129"/>
          </a:xfrm>
        </p:grpSpPr>
        <p:sp>
          <p:nvSpPr>
            <p:cNvPr id="60" name="矩形: 圆角 7">
              <a:extLst>
                <a:ext uri="{FF2B5EF4-FFF2-40B4-BE49-F238E27FC236}">
                  <a16:creationId xmlns:a16="http://schemas.microsoft.com/office/drawing/2014/main" id="{AC80E024-B28E-4EDF-86BB-1D10623553F2}"/>
                </a:ext>
              </a:extLst>
            </p:cNvPr>
            <p:cNvSpPr/>
            <p:nvPr/>
          </p:nvSpPr>
          <p:spPr>
            <a:xfrm>
              <a:off x="980660" y="1047086"/>
              <a:ext cx="4847923" cy="3183446"/>
            </a:xfrm>
            <a:prstGeom prst="roundRect">
              <a:avLst>
                <a:gd name="adj" fmla="val 700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nvGrpSpPr>
            <p:cNvPr id="61" name="组合 60">
              <a:extLst>
                <a:ext uri="{FF2B5EF4-FFF2-40B4-BE49-F238E27FC236}">
                  <a16:creationId xmlns:a16="http://schemas.microsoft.com/office/drawing/2014/main" id="{B2A70BA1-CDEE-4EF6-96FD-3A16B1CF7CB4}"/>
                </a:ext>
              </a:extLst>
            </p:cNvPr>
            <p:cNvGrpSpPr/>
            <p:nvPr/>
          </p:nvGrpSpPr>
          <p:grpSpPr>
            <a:xfrm>
              <a:off x="1342820" y="3228476"/>
              <a:ext cx="4113475" cy="838184"/>
              <a:chOff x="257515" y="-75092"/>
              <a:chExt cx="4574216" cy="916779"/>
            </a:xfrm>
          </p:grpSpPr>
          <p:sp>
            <p:nvSpPr>
              <p:cNvPr id="110" name="矩形: 圆角 91">
                <a:extLst>
                  <a:ext uri="{FF2B5EF4-FFF2-40B4-BE49-F238E27FC236}">
                    <a16:creationId xmlns:a16="http://schemas.microsoft.com/office/drawing/2014/main" id="{7C208883-3593-495A-A718-D949C8889F37}"/>
                  </a:ext>
                </a:extLst>
              </p:cNvPr>
              <p:cNvSpPr/>
              <p:nvPr/>
            </p:nvSpPr>
            <p:spPr>
              <a:xfrm>
                <a:off x="331291" y="-74949"/>
                <a:ext cx="4500440" cy="916636"/>
              </a:xfrm>
              <a:prstGeom prst="roundRect">
                <a:avLst>
                  <a:gd name="adj" fmla="val 0"/>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D708BF8D-1AF2-4A69-AF1B-5CD87A8DBA89}"/>
                  </a:ext>
                </a:extLst>
              </p:cNvPr>
              <p:cNvSpPr/>
              <p:nvPr/>
            </p:nvSpPr>
            <p:spPr>
              <a:xfrm>
                <a:off x="659144" y="94216"/>
                <a:ext cx="1957560" cy="25284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规则拦截配置</a:t>
                </a:r>
              </a:p>
            </p:txBody>
          </p:sp>
          <p:sp>
            <p:nvSpPr>
              <p:cNvPr id="112" name="矩形 111">
                <a:extLst>
                  <a:ext uri="{FF2B5EF4-FFF2-40B4-BE49-F238E27FC236}">
                    <a16:creationId xmlns:a16="http://schemas.microsoft.com/office/drawing/2014/main" id="{A396D361-9EE4-4D6F-86C4-8F434B7303D1}"/>
                  </a:ext>
                </a:extLst>
              </p:cNvPr>
              <p:cNvSpPr/>
              <p:nvPr/>
            </p:nvSpPr>
            <p:spPr>
              <a:xfrm>
                <a:off x="2729478" y="89814"/>
                <a:ext cx="1957561" cy="2494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调用方权限配置</a:t>
                </a:r>
              </a:p>
            </p:txBody>
          </p:sp>
          <p:sp>
            <p:nvSpPr>
              <p:cNvPr id="113" name="矩形 112">
                <a:extLst>
                  <a:ext uri="{FF2B5EF4-FFF2-40B4-BE49-F238E27FC236}">
                    <a16:creationId xmlns:a16="http://schemas.microsoft.com/office/drawing/2014/main" id="{38ED7556-548E-4A76-8ADA-96AD70401A66}"/>
                  </a:ext>
                </a:extLst>
              </p:cNvPr>
              <p:cNvSpPr/>
              <p:nvPr/>
            </p:nvSpPr>
            <p:spPr>
              <a:xfrm>
                <a:off x="2729478" y="412603"/>
                <a:ext cx="1957563" cy="2494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限额</a:t>
                </a:r>
                <a:r>
                  <a:rPr lang="en-US" altLang="zh-CN" sz="1200" b="1" dirty="0">
                    <a:solidFill>
                      <a:schemeClr val="tx1"/>
                    </a:solidFill>
                    <a:latin typeface="微软雅黑" panose="020B0503020204020204" pitchFamily="34" charset="-122"/>
                    <a:ea typeface="微软雅黑" panose="020B0503020204020204" pitchFamily="34" charset="-122"/>
                  </a:rPr>
                  <a:t>&amp;</a:t>
                </a:r>
                <a:r>
                  <a:rPr lang="zh-CN" altLang="en-US" sz="1200" b="1" dirty="0">
                    <a:solidFill>
                      <a:schemeClr val="tx1"/>
                    </a:solidFill>
                    <a:latin typeface="微软雅黑" panose="020B0503020204020204" pitchFamily="34" charset="-122"/>
                    <a:ea typeface="微软雅黑" panose="020B0503020204020204" pitchFamily="34" charset="-122"/>
                  </a:rPr>
                  <a:t>限流</a:t>
                </a:r>
                <a:r>
                  <a:rPr lang="en-US" altLang="zh-CN" sz="1200" b="1" dirty="0">
                    <a:solidFill>
                      <a:schemeClr val="tx1"/>
                    </a:solidFill>
                    <a:latin typeface="微软雅黑" panose="020B0503020204020204" pitchFamily="34" charset="-122"/>
                    <a:ea typeface="微软雅黑" panose="020B0503020204020204" pitchFamily="34" charset="-122"/>
                  </a:rPr>
                  <a:t>&amp;</a:t>
                </a:r>
                <a:r>
                  <a:rPr lang="zh-CN" altLang="en-US" sz="1200" b="1" dirty="0">
                    <a:solidFill>
                      <a:schemeClr val="tx1"/>
                    </a:solidFill>
                    <a:latin typeface="微软雅黑" panose="020B0503020204020204" pitchFamily="34" charset="-122"/>
                    <a:ea typeface="微软雅黑" panose="020B0503020204020204" pitchFamily="34" charset="-122"/>
                  </a:rPr>
                  <a:t>超时配置</a:t>
                </a:r>
              </a:p>
            </p:txBody>
          </p:sp>
          <p:sp>
            <p:nvSpPr>
              <p:cNvPr id="114" name="矩形 113">
                <a:extLst>
                  <a:ext uri="{FF2B5EF4-FFF2-40B4-BE49-F238E27FC236}">
                    <a16:creationId xmlns:a16="http://schemas.microsoft.com/office/drawing/2014/main" id="{350DF1F3-ADE7-48AD-8A26-6486D47A034E}"/>
                  </a:ext>
                </a:extLst>
              </p:cNvPr>
              <p:cNvSpPr/>
              <p:nvPr/>
            </p:nvSpPr>
            <p:spPr>
              <a:xfrm>
                <a:off x="659144" y="414614"/>
                <a:ext cx="1957560" cy="25284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通道路由配置</a:t>
                </a:r>
              </a:p>
            </p:txBody>
          </p:sp>
          <p:sp>
            <p:nvSpPr>
              <p:cNvPr id="115" name="矩形 114">
                <a:extLst>
                  <a:ext uri="{FF2B5EF4-FFF2-40B4-BE49-F238E27FC236}">
                    <a16:creationId xmlns:a16="http://schemas.microsoft.com/office/drawing/2014/main" id="{212D002D-F7B1-4024-B653-820A6AFB535D}"/>
                  </a:ext>
                </a:extLst>
              </p:cNvPr>
              <p:cNvSpPr/>
              <p:nvPr/>
            </p:nvSpPr>
            <p:spPr>
              <a:xfrm flipH="1">
                <a:off x="257515" y="-75092"/>
                <a:ext cx="238895" cy="91663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系统层</a:t>
                </a:r>
              </a:p>
            </p:txBody>
          </p:sp>
        </p:grpSp>
        <p:grpSp>
          <p:nvGrpSpPr>
            <p:cNvPr id="62" name="组合 61">
              <a:extLst>
                <a:ext uri="{FF2B5EF4-FFF2-40B4-BE49-F238E27FC236}">
                  <a16:creationId xmlns:a16="http://schemas.microsoft.com/office/drawing/2014/main" id="{149179DF-7396-4513-BF99-CE68FB9ED900}"/>
                </a:ext>
              </a:extLst>
            </p:cNvPr>
            <p:cNvGrpSpPr/>
            <p:nvPr/>
          </p:nvGrpSpPr>
          <p:grpSpPr>
            <a:xfrm>
              <a:off x="1345553" y="1282993"/>
              <a:ext cx="4113475" cy="838054"/>
              <a:chOff x="5068701" y="-90959"/>
              <a:chExt cx="4574216" cy="916636"/>
            </a:xfrm>
          </p:grpSpPr>
          <p:sp>
            <p:nvSpPr>
              <p:cNvPr id="104" name="矩形: 圆角 85">
                <a:extLst>
                  <a:ext uri="{FF2B5EF4-FFF2-40B4-BE49-F238E27FC236}">
                    <a16:creationId xmlns:a16="http://schemas.microsoft.com/office/drawing/2014/main" id="{C64C7F7F-166C-4A1E-8317-378D5FDB51FA}"/>
                  </a:ext>
                </a:extLst>
              </p:cNvPr>
              <p:cNvSpPr/>
              <p:nvPr/>
            </p:nvSpPr>
            <p:spPr>
              <a:xfrm>
                <a:off x="5142477" y="-90958"/>
                <a:ext cx="4500440" cy="909884"/>
              </a:xfrm>
              <a:prstGeom prst="roundRect">
                <a:avLst>
                  <a:gd name="adj" fmla="val 0"/>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A584F5EF-6BAC-4605-A97F-62A459010389}"/>
                  </a:ext>
                </a:extLst>
              </p:cNvPr>
              <p:cNvSpPr/>
              <p:nvPr/>
            </p:nvSpPr>
            <p:spPr>
              <a:xfrm>
                <a:off x="5471277" y="63835"/>
                <a:ext cx="1957560" cy="25284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流水记录查询</a:t>
                </a:r>
              </a:p>
            </p:txBody>
          </p:sp>
          <p:sp>
            <p:nvSpPr>
              <p:cNvPr id="106" name="矩形 105">
                <a:extLst>
                  <a:ext uri="{FF2B5EF4-FFF2-40B4-BE49-F238E27FC236}">
                    <a16:creationId xmlns:a16="http://schemas.microsoft.com/office/drawing/2014/main" id="{979DCD99-22C3-4465-9FEB-DBBB9DF474EC}"/>
                  </a:ext>
                </a:extLst>
              </p:cNvPr>
              <p:cNvSpPr/>
              <p:nvPr/>
            </p:nvSpPr>
            <p:spPr>
              <a:xfrm>
                <a:off x="7527090" y="58480"/>
                <a:ext cx="1957561" cy="2494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成本费用统计</a:t>
                </a:r>
              </a:p>
            </p:txBody>
          </p:sp>
          <p:sp>
            <p:nvSpPr>
              <p:cNvPr id="107" name="矩形 106">
                <a:extLst>
                  <a:ext uri="{FF2B5EF4-FFF2-40B4-BE49-F238E27FC236}">
                    <a16:creationId xmlns:a16="http://schemas.microsoft.com/office/drawing/2014/main" id="{30E5D478-37CF-47CC-8996-78A84D54E407}"/>
                  </a:ext>
                </a:extLst>
              </p:cNvPr>
              <p:cNvSpPr/>
              <p:nvPr/>
            </p:nvSpPr>
            <p:spPr>
              <a:xfrm>
                <a:off x="7527089" y="379133"/>
                <a:ext cx="1957563" cy="24941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调用方管理</a:t>
                </a:r>
              </a:p>
            </p:txBody>
          </p:sp>
          <p:sp>
            <p:nvSpPr>
              <p:cNvPr id="108" name="矩形 107">
                <a:extLst>
                  <a:ext uri="{FF2B5EF4-FFF2-40B4-BE49-F238E27FC236}">
                    <a16:creationId xmlns:a16="http://schemas.microsoft.com/office/drawing/2014/main" id="{6739A5A9-89B1-415D-80B8-B40DE7020BBC}"/>
                  </a:ext>
                </a:extLst>
              </p:cNvPr>
              <p:cNvSpPr/>
              <p:nvPr/>
            </p:nvSpPr>
            <p:spPr>
              <a:xfrm>
                <a:off x="5471277" y="384233"/>
                <a:ext cx="1957560" cy="252844"/>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通道监控告警</a:t>
                </a:r>
              </a:p>
            </p:txBody>
          </p:sp>
          <p:sp>
            <p:nvSpPr>
              <p:cNvPr id="109" name="矩形 108">
                <a:extLst>
                  <a:ext uri="{FF2B5EF4-FFF2-40B4-BE49-F238E27FC236}">
                    <a16:creationId xmlns:a16="http://schemas.microsoft.com/office/drawing/2014/main" id="{6F38D42F-071D-42B6-BC0A-1817C99C3CE2}"/>
                  </a:ext>
                </a:extLst>
              </p:cNvPr>
              <p:cNvSpPr/>
              <p:nvPr/>
            </p:nvSpPr>
            <p:spPr>
              <a:xfrm flipH="1">
                <a:off x="5068701" y="-90959"/>
                <a:ext cx="238895" cy="91663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服务层</a:t>
                </a:r>
              </a:p>
            </p:txBody>
          </p:sp>
        </p:grpSp>
        <p:sp>
          <p:nvSpPr>
            <p:cNvPr id="63" name="矩形: 圆角 10">
              <a:extLst>
                <a:ext uri="{FF2B5EF4-FFF2-40B4-BE49-F238E27FC236}">
                  <a16:creationId xmlns:a16="http://schemas.microsoft.com/office/drawing/2014/main" id="{AE32D0A9-619A-4952-9EC7-BBF3986A93CB}"/>
                </a:ext>
              </a:extLst>
            </p:cNvPr>
            <p:cNvSpPr/>
            <p:nvPr/>
          </p:nvSpPr>
          <p:spPr>
            <a:xfrm>
              <a:off x="2944395" y="933163"/>
              <a:ext cx="1223845" cy="25299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认证平台</a:t>
              </a:r>
              <a:endParaRPr lang="en-US" altLang="zh-CN" sz="1400" b="1" dirty="0">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59BE9A6F-3FE2-4E46-95BC-172E2B541E2F}"/>
                </a:ext>
              </a:extLst>
            </p:cNvPr>
            <p:cNvGrpSpPr/>
            <p:nvPr/>
          </p:nvGrpSpPr>
          <p:grpSpPr>
            <a:xfrm>
              <a:off x="6348758" y="930974"/>
              <a:ext cx="1706395" cy="3311129"/>
              <a:chOff x="8832521" y="904247"/>
              <a:chExt cx="1706395" cy="3311129"/>
            </a:xfrm>
          </p:grpSpPr>
          <p:sp>
            <p:nvSpPr>
              <p:cNvPr id="101" name="矩形 100">
                <a:extLst>
                  <a:ext uri="{FF2B5EF4-FFF2-40B4-BE49-F238E27FC236}">
                    <a16:creationId xmlns:a16="http://schemas.microsoft.com/office/drawing/2014/main" id="{38BF18F7-1E9C-46DA-ACF8-6A5B5E39EC75}"/>
                  </a:ext>
                </a:extLst>
              </p:cNvPr>
              <p:cNvSpPr/>
              <p:nvPr/>
            </p:nvSpPr>
            <p:spPr>
              <a:xfrm>
                <a:off x="9025906" y="1954249"/>
                <a:ext cx="1380090" cy="410711"/>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写网证</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102" name="矩形: 圆角 16">
                <a:extLst>
                  <a:ext uri="{FF2B5EF4-FFF2-40B4-BE49-F238E27FC236}">
                    <a16:creationId xmlns:a16="http://schemas.microsoft.com/office/drawing/2014/main" id="{8A77F24D-2D4D-4343-BF2B-4FFDF5FC75F3}"/>
                  </a:ext>
                </a:extLst>
              </p:cNvPr>
              <p:cNvSpPr/>
              <p:nvPr/>
            </p:nvSpPr>
            <p:spPr>
              <a:xfrm>
                <a:off x="8832521" y="1025348"/>
                <a:ext cx="1706395" cy="3190028"/>
              </a:xfrm>
              <a:prstGeom prst="roundRect">
                <a:avLst>
                  <a:gd name="adj" fmla="val 7004"/>
                </a:avLst>
              </a:prstGeom>
              <a:noFill/>
              <a:ln>
                <a:solidFill>
                  <a:srgbClr val="2342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03" name="矩形: 圆角 17">
                <a:extLst>
                  <a:ext uri="{FF2B5EF4-FFF2-40B4-BE49-F238E27FC236}">
                    <a16:creationId xmlns:a16="http://schemas.microsoft.com/office/drawing/2014/main" id="{984A9AFC-3032-4EA9-9F42-79530659A3B1}"/>
                  </a:ext>
                </a:extLst>
              </p:cNvPr>
              <p:cNvSpPr/>
              <p:nvPr/>
            </p:nvSpPr>
            <p:spPr>
              <a:xfrm>
                <a:off x="9077458" y="904247"/>
                <a:ext cx="1216520" cy="266445"/>
              </a:xfrm>
              <a:prstGeom prst="roundRect">
                <a:avLst/>
              </a:prstGeom>
              <a:solidFill>
                <a:srgbClr val="2342EF"/>
              </a:solidFill>
              <a:ln>
                <a:solidFill>
                  <a:srgbClr val="2342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集团</a:t>
                </a:r>
                <a:endParaRPr lang="en-US" altLang="zh-CN" sz="1400" b="1" dirty="0">
                  <a:latin typeface="微软雅黑" panose="020B0503020204020204" pitchFamily="34" charset="-122"/>
                  <a:ea typeface="微软雅黑" panose="020B0503020204020204" pitchFamily="34" charset="-122"/>
                </a:endParaRPr>
              </a:p>
            </p:txBody>
          </p:sp>
        </p:grpSp>
        <p:grpSp>
          <p:nvGrpSpPr>
            <p:cNvPr id="65" name="组合 64">
              <a:extLst>
                <a:ext uri="{FF2B5EF4-FFF2-40B4-BE49-F238E27FC236}">
                  <a16:creationId xmlns:a16="http://schemas.microsoft.com/office/drawing/2014/main" id="{2A36F182-F2EE-4D65-9EF9-3B87C6E238FF}"/>
                </a:ext>
              </a:extLst>
            </p:cNvPr>
            <p:cNvGrpSpPr/>
            <p:nvPr/>
          </p:nvGrpSpPr>
          <p:grpSpPr>
            <a:xfrm>
              <a:off x="1354669" y="2263496"/>
              <a:ext cx="4104359" cy="838054"/>
              <a:chOff x="593559" y="3335660"/>
              <a:chExt cx="4564079" cy="916636"/>
            </a:xfrm>
          </p:grpSpPr>
          <p:sp>
            <p:nvSpPr>
              <p:cNvPr id="95" name="矩形 94">
                <a:extLst>
                  <a:ext uri="{FF2B5EF4-FFF2-40B4-BE49-F238E27FC236}">
                    <a16:creationId xmlns:a16="http://schemas.microsoft.com/office/drawing/2014/main" id="{0C13131E-F26C-45B7-A59A-58D492C9ECB7}"/>
                  </a:ext>
                </a:extLst>
              </p:cNvPr>
              <p:cNvSpPr/>
              <p:nvPr/>
            </p:nvSpPr>
            <p:spPr>
              <a:xfrm>
                <a:off x="1087382" y="3533283"/>
                <a:ext cx="1437909" cy="449222"/>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实体身份证管理</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2E04F558-91CF-4D47-A749-C72B1E67E7BA}"/>
                  </a:ext>
                </a:extLst>
              </p:cNvPr>
              <p:cNvSpPr/>
              <p:nvPr/>
            </p:nvSpPr>
            <p:spPr>
              <a:xfrm>
                <a:off x="2616316" y="3533785"/>
                <a:ext cx="1437909" cy="4487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数字身份证管理</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B5D1EA72-4CCD-4554-BA52-1C1E1CE61239}"/>
                  </a:ext>
                </a:extLst>
              </p:cNvPr>
              <p:cNvSpPr/>
              <p:nvPr/>
            </p:nvSpPr>
            <p:spPr>
              <a:xfrm>
                <a:off x="4188285" y="3475429"/>
                <a:ext cx="893895" cy="2443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dubbo</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4C54FE39-A47F-4527-A698-624C0CBC2F08}"/>
                  </a:ext>
                </a:extLst>
              </p:cNvPr>
              <p:cNvSpPr/>
              <p:nvPr/>
            </p:nvSpPr>
            <p:spPr>
              <a:xfrm>
                <a:off x="4188408" y="3803678"/>
                <a:ext cx="893895" cy="2443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http</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9" name="矩形: 圆角 76">
                <a:extLst>
                  <a:ext uri="{FF2B5EF4-FFF2-40B4-BE49-F238E27FC236}">
                    <a16:creationId xmlns:a16="http://schemas.microsoft.com/office/drawing/2014/main" id="{1404D3C4-700A-44B8-88DB-E8434681D79F}"/>
                  </a:ext>
                </a:extLst>
              </p:cNvPr>
              <p:cNvSpPr/>
              <p:nvPr/>
            </p:nvSpPr>
            <p:spPr>
              <a:xfrm>
                <a:off x="657198" y="3335660"/>
                <a:ext cx="4500440" cy="916636"/>
              </a:xfrm>
              <a:prstGeom prst="roundRect">
                <a:avLst>
                  <a:gd name="adj" fmla="val 0"/>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BA6A2DA9-234A-4DAA-8342-3C727C3E83E2}"/>
                  </a:ext>
                </a:extLst>
              </p:cNvPr>
              <p:cNvSpPr/>
              <p:nvPr/>
            </p:nvSpPr>
            <p:spPr>
              <a:xfrm flipH="1">
                <a:off x="593559" y="3335660"/>
                <a:ext cx="238895" cy="91663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产品层</a:t>
                </a:r>
              </a:p>
            </p:txBody>
          </p:sp>
        </p:grpSp>
        <p:grpSp>
          <p:nvGrpSpPr>
            <p:cNvPr id="66" name="组合 65">
              <a:extLst>
                <a:ext uri="{FF2B5EF4-FFF2-40B4-BE49-F238E27FC236}">
                  <a16:creationId xmlns:a16="http://schemas.microsoft.com/office/drawing/2014/main" id="{7B62584B-775C-45A1-8045-2EF8CE0FDD9D}"/>
                </a:ext>
              </a:extLst>
            </p:cNvPr>
            <p:cNvGrpSpPr/>
            <p:nvPr/>
          </p:nvGrpSpPr>
          <p:grpSpPr>
            <a:xfrm>
              <a:off x="-1191985" y="948084"/>
              <a:ext cx="1735363" cy="3279750"/>
              <a:chOff x="6357092" y="936817"/>
              <a:chExt cx="1735363" cy="3279750"/>
            </a:xfrm>
          </p:grpSpPr>
          <p:sp>
            <p:nvSpPr>
              <p:cNvPr id="76" name="矩形 75">
                <a:extLst>
                  <a:ext uri="{FF2B5EF4-FFF2-40B4-BE49-F238E27FC236}">
                    <a16:creationId xmlns:a16="http://schemas.microsoft.com/office/drawing/2014/main" id="{131EBDB2-7E02-446E-8FD1-E220541F1B40}"/>
                  </a:ext>
                </a:extLst>
              </p:cNvPr>
              <p:cNvSpPr/>
              <p:nvPr/>
            </p:nvSpPr>
            <p:spPr>
              <a:xfrm>
                <a:off x="6601101" y="2252036"/>
                <a:ext cx="1173958" cy="178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7" name="矩形: 圆角 32">
                <a:extLst>
                  <a:ext uri="{FF2B5EF4-FFF2-40B4-BE49-F238E27FC236}">
                    <a16:creationId xmlns:a16="http://schemas.microsoft.com/office/drawing/2014/main" id="{9C2C8334-90FD-4EF4-9947-C25A6A0FAA23}"/>
                  </a:ext>
                </a:extLst>
              </p:cNvPr>
              <p:cNvSpPr/>
              <p:nvPr/>
            </p:nvSpPr>
            <p:spPr>
              <a:xfrm>
                <a:off x="6357092" y="1033121"/>
                <a:ext cx="1640692" cy="3183446"/>
              </a:xfrm>
              <a:prstGeom prst="roundRect">
                <a:avLst>
                  <a:gd name="adj" fmla="val 700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8" name="矩形: 圆角 33">
                <a:extLst>
                  <a:ext uri="{FF2B5EF4-FFF2-40B4-BE49-F238E27FC236}">
                    <a16:creationId xmlns:a16="http://schemas.microsoft.com/office/drawing/2014/main" id="{FFD85FCC-045E-40E1-86D1-9337BC984557}"/>
                  </a:ext>
                </a:extLst>
              </p:cNvPr>
              <p:cNvSpPr/>
              <p:nvPr/>
            </p:nvSpPr>
            <p:spPr>
              <a:xfrm>
                <a:off x="6581743" y="936817"/>
                <a:ext cx="1216519" cy="25712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征信</a:t>
                </a:r>
                <a:endParaRPr lang="en-US" altLang="zh-CN" sz="1400" b="1" dirty="0">
                  <a:latin typeface="微软雅黑" panose="020B0503020204020204" pitchFamily="34" charset="-122"/>
                  <a:ea typeface="微软雅黑" panose="020B0503020204020204" pitchFamily="34" charset="-122"/>
                </a:endParaRPr>
              </a:p>
            </p:txBody>
          </p:sp>
          <p:grpSp>
            <p:nvGrpSpPr>
              <p:cNvPr id="79" name="组合 78">
                <a:extLst>
                  <a:ext uri="{FF2B5EF4-FFF2-40B4-BE49-F238E27FC236}">
                    <a16:creationId xmlns:a16="http://schemas.microsoft.com/office/drawing/2014/main" id="{73D56264-FF88-449F-B82D-FDF0DC7F4CBF}"/>
                  </a:ext>
                </a:extLst>
              </p:cNvPr>
              <p:cNvGrpSpPr/>
              <p:nvPr/>
            </p:nvGrpSpPr>
            <p:grpSpPr>
              <a:xfrm>
                <a:off x="6737730" y="2375636"/>
                <a:ext cx="1354725" cy="1684529"/>
                <a:chOff x="9607576" y="2176104"/>
                <a:chExt cx="1506465" cy="1842483"/>
              </a:xfrm>
            </p:grpSpPr>
            <p:sp>
              <p:nvSpPr>
                <p:cNvPr id="90" name="文本框 89">
                  <a:extLst>
                    <a:ext uri="{FF2B5EF4-FFF2-40B4-BE49-F238E27FC236}">
                      <a16:creationId xmlns:a16="http://schemas.microsoft.com/office/drawing/2014/main" id="{9C40167A-3644-4FD9-BA0A-E341239998BF}"/>
                    </a:ext>
                  </a:extLst>
                </p:cNvPr>
                <p:cNvSpPr txBox="1"/>
                <p:nvPr/>
              </p:nvSpPr>
              <p:spPr>
                <a:xfrm>
                  <a:off x="9607576" y="2176104"/>
                  <a:ext cx="1506465" cy="336637"/>
                </a:xfrm>
                <a:prstGeom prst="rect">
                  <a:avLst/>
                </a:prstGeom>
                <a:noFill/>
              </p:spPr>
              <p:txBody>
                <a:bodyPr wrap="square" rtlCol="0">
                  <a:spAutoFit/>
                </a:bodyPr>
                <a:lstStyle/>
                <a:p>
                  <a:endParaRPr lang="zh-CN" altLang="en-US" sz="1400" b="1" dirty="0">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8B18196D-7DF0-413C-9CA8-D19303FEB5A3}"/>
                    </a:ext>
                  </a:extLst>
                </p:cNvPr>
                <p:cNvSpPr/>
                <p:nvPr/>
              </p:nvSpPr>
              <p:spPr>
                <a:xfrm>
                  <a:off x="9655203" y="2440465"/>
                  <a:ext cx="893895" cy="2443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H5</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E0FB7A3A-DF37-4E91-AE31-3E7157FB1A60}"/>
                    </a:ext>
                  </a:extLst>
                </p:cNvPr>
                <p:cNvSpPr/>
                <p:nvPr/>
              </p:nvSpPr>
              <p:spPr>
                <a:xfrm>
                  <a:off x="9662822" y="2798915"/>
                  <a:ext cx="893895" cy="2443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小程序</a:t>
                  </a:r>
                </a:p>
              </p:txBody>
            </p:sp>
            <p:sp>
              <p:nvSpPr>
                <p:cNvPr id="93" name="矩形 92">
                  <a:extLst>
                    <a:ext uri="{FF2B5EF4-FFF2-40B4-BE49-F238E27FC236}">
                      <a16:creationId xmlns:a16="http://schemas.microsoft.com/office/drawing/2014/main" id="{86D12E03-BEF9-47FC-8C3E-DEA86A33F054}"/>
                    </a:ext>
                  </a:extLst>
                </p:cNvPr>
                <p:cNvSpPr/>
                <p:nvPr/>
              </p:nvSpPr>
              <p:spPr>
                <a:xfrm>
                  <a:off x="9663299" y="3161574"/>
                  <a:ext cx="893895" cy="244318"/>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SDK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D59B56E0-CCDF-445A-B658-2D06B6090D9E}"/>
                    </a:ext>
                  </a:extLst>
                </p:cNvPr>
                <p:cNvSpPr txBox="1"/>
                <p:nvPr/>
              </p:nvSpPr>
              <p:spPr>
                <a:xfrm>
                  <a:off x="9891687" y="3681950"/>
                  <a:ext cx="712201" cy="336637"/>
                </a:xfrm>
                <a:prstGeom prst="rect">
                  <a:avLst/>
                </a:prstGeom>
                <a:noFill/>
              </p:spPr>
              <p:txBody>
                <a:bodyPr wrap="square" rtlCol="0">
                  <a:spAutoFit/>
                </a:bodyPr>
                <a:lstStyle/>
                <a:p>
                  <a:r>
                    <a:rPr lang="en-US" altLang="zh-CN" sz="1400" b="1">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grpSp>
          <p:grpSp>
            <p:nvGrpSpPr>
              <p:cNvPr id="80" name="组合 79">
                <a:extLst>
                  <a:ext uri="{FF2B5EF4-FFF2-40B4-BE49-F238E27FC236}">
                    <a16:creationId xmlns:a16="http://schemas.microsoft.com/office/drawing/2014/main" id="{4A86DB6D-56C8-4331-BE40-F10098D5FC64}"/>
                  </a:ext>
                </a:extLst>
              </p:cNvPr>
              <p:cNvGrpSpPr/>
              <p:nvPr/>
            </p:nvGrpSpPr>
            <p:grpSpPr>
              <a:xfrm>
                <a:off x="6645923" y="1311610"/>
                <a:ext cx="1217232" cy="314262"/>
                <a:chOff x="8352776" y="4571999"/>
                <a:chExt cx="1353572" cy="343730"/>
              </a:xfrm>
            </p:grpSpPr>
            <p:sp>
              <p:nvSpPr>
                <p:cNvPr id="88" name="文本框 87">
                  <a:extLst>
                    <a:ext uri="{FF2B5EF4-FFF2-40B4-BE49-F238E27FC236}">
                      <a16:creationId xmlns:a16="http://schemas.microsoft.com/office/drawing/2014/main" id="{0AE2380C-4BD8-49BB-A1B0-02141D6B87D0}"/>
                    </a:ext>
                  </a:extLst>
                </p:cNvPr>
                <p:cNvSpPr txBox="1"/>
                <p:nvPr/>
              </p:nvSpPr>
              <p:spPr>
                <a:xfrm>
                  <a:off x="8437020" y="4579092"/>
                  <a:ext cx="1269328" cy="33663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服务支撑</a:t>
                  </a:r>
                </a:p>
              </p:txBody>
            </p:sp>
            <p:sp>
              <p:nvSpPr>
                <p:cNvPr id="89" name="矩形 88">
                  <a:extLst>
                    <a:ext uri="{FF2B5EF4-FFF2-40B4-BE49-F238E27FC236}">
                      <a16:creationId xmlns:a16="http://schemas.microsoft.com/office/drawing/2014/main" id="{4CA9F8A7-6172-4E3F-9BE8-20BF7D394F2C}"/>
                    </a:ext>
                  </a:extLst>
                </p:cNvPr>
                <p:cNvSpPr/>
                <p:nvPr/>
              </p:nvSpPr>
              <p:spPr>
                <a:xfrm>
                  <a:off x="8352776" y="4571999"/>
                  <a:ext cx="1159206" cy="342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a16="http://schemas.microsoft.com/office/drawing/2014/main" id="{CA2270F6-CA8D-45F3-B99E-86CB60A6C2A9}"/>
                  </a:ext>
                </a:extLst>
              </p:cNvPr>
              <p:cNvGrpSpPr/>
              <p:nvPr/>
            </p:nvGrpSpPr>
            <p:grpSpPr>
              <a:xfrm>
                <a:off x="6653235" y="1751651"/>
                <a:ext cx="1225967" cy="320801"/>
                <a:chOff x="8352639" y="4191464"/>
                <a:chExt cx="1363285" cy="350881"/>
              </a:xfrm>
            </p:grpSpPr>
            <p:sp>
              <p:nvSpPr>
                <p:cNvPr id="86" name="文本框 85">
                  <a:extLst>
                    <a:ext uri="{FF2B5EF4-FFF2-40B4-BE49-F238E27FC236}">
                      <a16:creationId xmlns:a16="http://schemas.microsoft.com/office/drawing/2014/main" id="{94F7E68A-BC4B-4FEC-BAE7-6179C95BA439}"/>
                    </a:ext>
                  </a:extLst>
                </p:cNvPr>
                <p:cNvSpPr txBox="1"/>
                <p:nvPr/>
              </p:nvSpPr>
              <p:spPr>
                <a:xfrm>
                  <a:off x="8446596" y="4205709"/>
                  <a:ext cx="1269328" cy="336636"/>
                </a:xfrm>
                <a:prstGeom prst="rect">
                  <a:avLst/>
                </a:prstGeom>
                <a:noFill/>
              </p:spPr>
              <p:txBody>
                <a:bodyPr wrap="square">
                  <a:spAutoFit/>
                </a:bodyPr>
                <a:lstStyle>
                  <a:defPPr>
                    <a:defRPr lang="zh-CN"/>
                  </a:defPPr>
                  <a:lvl1pPr>
                    <a:defRPr b="1">
                      <a:solidFill>
                        <a:srgbClr val="C00000"/>
                      </a:solidFill>
                      <a:latin typeface="微软雅黑" panose="020B0503020204020204" pitchFamily="34" charset="-122"/>
                      <a:ea typeface="微软雅黑" panose="020B0503020204020204" pitchFamily="34" charset="-122"/>
                    </a:defRPr>
                  </a:lvl1pPr>
                </a:lstStyle>
                <a:p>
                  <a:r>
                    <a:rPr lang="zh-CN" altLang="en-US" sz="1400" dirty="0">
                      <a:solidFill>
                        <a:srgbClr val="FF0000"/>
                      </a:solidFill>
                    </a:rPr>
                    <a:t>对接集团</a:t>
                  </a:r>
                  <a:endParaRPr lang="en-US" altLang="zh-CN" sz="1400" dirty="0">
                    <a:solidFill>
                      <a:srgbClr val="FF0000"/>
                    </a:solidFill>
                  </a:endParaRPr>
                </a:p>
              </p:txBody>
            </p:sp>
            <p:sp>
              <p:nvSpPr>
                <p:cNvPr id="87" name="矩形 86">
                  <a:extLst>
                    <a:ext uri="{FF2B5EF4-FFF2-40B4-BE49-F238E27FC236}">
                      <a16:creationId xmlns:a16="http://schemas.microsoft.com/office/drawing/2014/main" id="{4D76BC7C-0953-4573-8B04-25198FD188E7}"/>
                    </a:ext>
                  </a:extLst>
                </p:cNvPr>
                <p:cNvSpPr/>
                <p:nvPr/>
              </p:nvSpPr>
              <p:spPr>
                <a:xfrm>
                  <a:off x="8352639" y="4191464"/>
                  <a:ext cx="1159206" cy="342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0000"/>
                    </a:solidFill>
                    <a:latin typeface="微软雅黑" panose="020B0503020204020204" pitchFamily="34" charset="-122"/>
                    <a:ea typeface="微软雅黑" panose="020B0503020204020204" pitchFamily="34" charset="-122"/>
                  </a:endParaRPr>
                </a:p>
              </p:txBody>
            </p:sp>
          </p:grpSp>
          <p:grpSp>
            <p:nvGrpSpPr>
              <p:cNvPr id="82" name="组合 81">
                <a:extLst>
                  <a:ext uri="{FF2B5EF4-FFF2-40B4-BE49-F238E27FC236}">
                    <a16:creationId xmlns:a16="http://schemas.microsoft.com/office/drawing/2014/main" id="{2AF95AC5-FF15-4A9A-8AFD-C6543521422B}"/>
                  </a:ext>
                </a:extLst>
              </p:cNvPr>
              <p:cNvGrpSpPr/>
              <p:nvPr/>
            </p:nvGrpSpPr>
            <p:grpSpPr>
              <a:xfrm>
                <a:off x="6673997" y="2242242"/>
                <a:ext cx="1216791" cy="316947"/>
                <a:chOff x="8352640" y="4187171"/>
                <a:chExt cx="1353081" cy="346666"/>
              </a:xfrm>
            </p:grpSpPr>
            <p:sp>
              <p:nvSpPr>
                <p:cNvPr id="84" name="文本框 83">
                  <a:extLst>
                    <a:ext uri="{FF2B5EF4-FFF2-40B4-BE49-F238E27FC236}">
                      <a16:creationId xmlns:a16="http://schemas.microsoft.com/office/drawing/2014/main" id="{C1773A53-F529-4F42-A199-A2694448DCDD}"/>
                    </a:ext>
                  </a:extLst>
                </p:cNvPr>
                <p:cNvSpPr txBox="1"/>
                <p:nvPr/>
              </p:nvSpPr>
              <p:spPr>
                <a:xfrm>
                  <a:off x="8436393" y="4187171"/>
                  <a:ext cx="1269328" cy="336636"/>
                </a:xfrm>
                <a:prstGeom prst="rect">
                  <a:avLst/>
                </a:prstGeom>
                <a:noFill/>
                <a:ln>
                  <a:noFill/>
                </a:ln>
              </p:spPr>
              <p:txBody>
                <a:bodyPr wrap="square">
                  <a:spAutoFit/>
                </a:bodyPr>
                <a:lstStyle>
                  <a:defPPr>
                    <a:defRPr lang="zh-CN"/>
                  </a:defPPr>
                  <a:lvl1pPr>
                    <a:defRPr b="1">
                      <a:solidFill>
                        <a:srgbClr val="C00000"/>
                      </a:solidFill>
                      <a:latin typeface="微软雅黑" panose="020B0503020204020204" pitchFamily="34" charset="-122"/>
                      <a:ea typeface="微软雅黑" panose="020B0503020204020204" pitchFamily="34" charset="-122"/>
                    </a:defRPr>
                  </a:lvl1pPr>
                </a:lstStyle>
                <a:p>
                  <a:r>
                    <a:rPr lang="zh-CN" altLang="en-US" sz="1400" dirty="0">
                      <a:solidFill>
                        <a:srgbClr val="FF0000"/>
                      </a:solidFill>
                    </a:rPr>
                    <a:t>能力输出</a:t>
                  </a:r>
                  <a:endParaRPr lang="en-US" altLang="zh-CN" sz="1400" dirty="0">
                    <a:solidFill>
                      <a:srgbClr val="FF0000"/>
                    </a:solidFill>
                  </a:endParaRPr>
                </a:p>
              </p:txBody>
            </p:sp>
            <p:sp>
              <p:nvSpPr>
                <p:cNvPr id="85" name="矩形 84">
                  <a:extLst>
                    <a:ext uri="{FF2B5EF4-FFF2-40B4-BE49-F238E27FC236}">
                      <a16:creationId xmlns:a16="http://schemas.microsoft.com/office/drawing/2014/main" id="{985784C5-4E91-4DD5-8479-A6A60F53F81E}"/>
                    </a:ext>
                  </a:extLst>
                </p:cNvPr>
                <p:cNvSpPr/>
                <p:nvPr/>
              </p:nvSpPr>
              <p:spPr>
                <a:xfrm>
                  <a:off x="8352640" y="4191464"/>
                  <a:ext cx="1159206" cy="342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sp>
            <p:nvSpPr>
              <p:cNvPr id="83" name="矩形 82">
                <a:extLst>
                  <a:ext uri="{FF2B5EF4-FFF2-40B4-BE49-F238E27FC236}">
                    <a16:creationId xmlns:a16="http://schemas.microsoft.com/office/drawing/2014/main" id="{E7E8F6BD-B9D4-40E0-B790-90087FEFA3AB}"/>
                  </a:ext>
                </a:extLst>
              </p:cNvPr>
              <p:cNvSpPr/>
              <p:nvPr/>
            </p:nvSpPr>
            <p:spPr>
              <a:xfrm>
                <a:off x="6791718" y="3571913"/>
                <a:ext cx="803857" cy="22337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接口</a:t>
                </a:r>
              </a:p>
            </p:txBody>
          </p:sp>
        </p:grpSp>
        <p:grpSp>
          <p:nvGrpSpPr>
            <p:cNvPr id="67" name="组合 66">
              <a:extLst>
                <a:ext uri="{FF2B5EF4-FFF2-40B4-BE49-F238E27FC236}">
                  <a16:creationId xmlns:a16="http://schemas.microsoft.com/office/drawing/2014/main" id="{28F5DD7D-DCE6-4E10-A9D4-EB15CFF040A7}"/>
                </a:ext>
              </a:extLst>
            </p:cNvPr>
            <p:cNvGrpSpPr/>
            <p:nvPr/>
          </p:nvGrpSpPr>
          <p:grpSpPr>
            <a:xfrm>
              <a:off x="5801775" y="2085348"/>
              <a:ext cx="540532" cy="228348"/>
              <a:chOff x="5816560" y="2500672"/>
              <a:chExt cx="540532" cy="228348"/>
            </a:xfrm>
          </p:grpSpPr>
          <p:cxnSp>
            <p:nvCxnSpPr>
              <p:cNvPr id="74" name="直接箭头连接符 73">
                <a:extLst>
                  <a:ext uri="{FF2B5EF4-FFF2-40B4-BE49-F238E27FC236}">
                    <a16:creationId xmlns:a16="http://schemas.microsoft.com/office/drawing/2014/main" id="{03257947-0021-4305-83D6-87D59CE67EA9}"/>
                  </a:ext>
                </a:extLst>
              </p:cNvPr>
              <p:cNvCxnSpPr>
                <a:cxnSpLocks/>
              </p:cNvCxnSpPr>
              <p:nvPr/>
            </p:nvCxnSpPr>
            <p:spPr>
              <a:xfrm flipH="1">
                <a:off x="5816560" y="2500672"/>
                <a:ext cx="540532" cy="0"/>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0840994C-11B8-49F5-97B2-8C0EADAFB582}"/>
                  </a:ext>
                </a:extLst>
              </p:cNvPr>
              <p:cNvCxnSpPr>
                <a:cxnSpLocks/>
              </p:cNvCxnSpPr>
              <p:nvPr/>
            </p:nvCxnSpPr>
            <p:spPr>
              <a:xfrm>
                <a:off x="5828584" y="2729020"/>
                <a:ext cx="528508"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1FCCD96B-1886-4E0D-AA74-41382BCF4CAA}"/>
                </a:ext>
              </a:extLst>
            </p:cNvPr>
            <p:cNvSpPr txBox="1"/>
            <p:nvPr/>
          </p:nvSpPr>
          <p:spPr>
            <a:xfrm>
              <a:off x="6628541" y="1431576"/>
              <a:ext cx="1161940" cy="369332"/>
            </a:xfrm>
            <a:prstGeom prst="rect">
              <a:avLst/>
            </a:prstGeom>
            <a:noFill/>
          </p:spPr>
          <p:txBody>
            <a:bodyPr wrap="square">
              <a:spAutoFit/>
            </a:bodyPr>
            <a:lstStyle/>
            <a:p>
              <a:pPr algn="ctr"/>
              <a:r>
                <a:rPr lang="en-US" altLang="zh-CN" sz="1800" b="1" dirty="0">
                  <a:latin typeface="微软雅黑" panose="020B0503020204020204" pitchFamily="34" charset="-122"/>
                  <a:ea typeface="微软雅黑" panose="020B0503020204020204" pitchFamily="34" charset="-122"/>
                </a:rPr>
                <a:t>TSM</a:t>
              </a:r>
            </a:p>
          </p:txBody>
        </p:sp>
        <p:grpSp>
          <p:nvGrpSpPr>
            <p:cNvPr id="69" name="组合 68">
              <a:extLst>
                <a:ext uri="{FF2B5EF4-FFF2-40B4-BE49-F238E27FC236}">
                  <a16:creationId xmlns:a16="http://schemas.microsoft.com/office/drawing/2014/main" id="{66CF33CB-5032-4F55-B922-1A120E289D3A}"/>
                </a:ext>
              </a:extLst>
            </p:cNvPr>
            <p:cNvGrpSpPr/>
            <p:nvPr/>
          </p:nvGrpSpPr>
          <p:grpSpPr>
            <a:xfrm>
              <a:off x="440280" y="2137930"/>
              <a:ext cx="542739" cy="1106921"/>
              <a:chOff x="5814353" y="2500672"/>
              <a:chExt cx="542739" cy="1106921"/>
            </a:xfrm>
          </p:grpSpPr>
          <p:cxnSp>
            <p:nvCxnSpPr>
              <p:cNvPr id="70" name="直接箭头连接符 69">
                <a:extLst>
                  <a:ext uri="{FF2B5EF4-FFF2-40B4-BE49-F238E27FC236}">
                    <a16:creationId xmlns:a16="http://schemas.microsoft.com/office/drawing/2014/main" id="{54B2CDB8-19C7-480E-A331-FFD95CF195FA}"/>
                  </a:ext>
                </a:extLst>
              </p:cNvPr>
              <p:cNvCxnSpPr>
                <a:cxnSpLocks/>
              </p:cNvCxnSpPr>
              <p:nvPr/>
            </p:nvCxnSpPr>
            <p:spPr>
              <a:xfrm flipH="1">
                <a:off x="5816560" y="2500672"/>
                <a:ext cx="540532" cy="0"/>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F06D18D-2E2E-4C2F-8990-C37DB088C8FA}"/>
                  </a:ext>
                </a:extLst>
              </p:cNvPr>
              <p:cNvCxnSpPr>
                <a:cxnSpLocks/>
              </p:cNvCxnSpPr>
              <p:nvPr/>
            </p:nvCxnSpPr>
            <p:spPr>
              <a:xfrm>
                <a:off x="5828584" y="2729020"/>
                <a:ext cx="528508"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D7EC5BD-639B-481D-972F-DABD0532656D}"/>
                  </a:ext>
                </a:extLst>
              </p:cNvPr>
              <p:cNvCxnSpPr>
                <a:cxnSpLocks/>
              </p:cNvCxnSpPr>
              <p:nvPr/>
            </p:nvCxnSpPr>
            <p:spPr>
              <a:xfrm flipH="1">
                <a:off x="5814353" y="3379245"/>
                <a:ext cx="540532" cy="0"/>
              </a:xfrm>
              <a:prstGeom prst="straightConnector1">
                <a:avLst/>
              </a:prstGeom>
              <a:ln>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8DFA621D-3FB8-45F2-8CE1-0C05C1D682B4}"/>
                  </a:ext>
                </a:extLst>
              </p:cNvPr>
              <p:cNvCxnSpPr>
                <a:cxnSpLocks/>
              </p:cNvCxnSpPr>
              <p:nvPr/>
            </p:nvCxnSpPr>
            <p:spPr>
              <a:xfrm>
                <a:off x="5826377" y="3607593"/>
                <a:ext cx="528508"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116" name="矩形: 圆角 115">
            <a:extLst>
              <a:ext uri="{FF2B5EF4-FFF2-40B4-BE49-F238E27FC236}">
                <a16:creationId xmlns:a16="http://schemas.microsoft.com/office/drawing/2014/main" id="{46ABEEE2-A46D-4E5B-8B20-09E7729CCF1B}"/>
              </a:ext>
            </a:extLst>
          </p:cNvPr>
          <p:cNvSpPr/>
          <p:nvPr/>
        </p:nvSpPr>
        <p:spPr>
          <a:xfrm>
            <a:off x="4171818" y="815338"/>
            <a:ext cx="3357435" cy="36510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SIM</a:t>
            </a:r>
            <a:r>
              <a:rPr lang="zh-CN" altLang="en-US" sz="1600" b="1" dirty="0">
                <a:latin typeface="微软雅黑" panose="020B0503020204020204" pitchFamily="34" charset="-122"/>
                <a:ea typeface="微软雅黑" panose="020B0503020204020204" pitchFamily="34" charset="-122"/>
              </a:rPr>
              <a:t>数字身份认证管理平台</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101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目录</a:t>
            </a:r>
          </a:p>
        </p:txBody>
      </p:sp>
      <p:grpSp>
        <p:nvGrpSpPr>
          <p:cNvPr id="5" name="组合 4"/>
          <p:cNvGrpSpPr/>
          <p:nvPr/>
        </p:nvGrpSpPr>
        <p:grpSpPr>
          <a:xfrm>
            <a:off x="2215982" y="1983271"/>
            <a:ext cx="8168985" cy="461102"/>
            <a:chOff x="2215982" y="3519457"/>
            <a:chExt cx="8168985" cy="758342"/>
          </a:xfrm>
          <a:solidFill>
            <a:schemeClr val="bg1">
              <a:lumMod val="95000"/>
            </a:schemeClr>
          </a:solidFill>
        </p:grpSpPr>
        <p:sp>
          <p:nvSpPr>
            <p:cNvPr id="6" name="AutoShape 10"/>
            <p:cNvSpPr>
              <a:spLocks noChangeArrowheads="1"/>
            </p:cNvSpPr>
            <p:nvPr/>
          </p:nvSpPr>
          <p:spPr bwMode="auto">
            <a:xfrm>
              <a:off x="3240859" y="3519458"/>
              <a:ext cx="7144108"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背景情况</a:t>
              </a:r>
            </a:p>
          </p:txBody>
        </p:sp>
        <p:sp>
          <p:nvSpPr>
            <p:cNvPr id="7" name="AutoShape 10"/>
            <p:cNvSpPr>
              <a:spLocks noChangeArrowheads="1"/>
            </p:cNvSpPr>
            <p:nvPr/>
          </p:nvSpPr>
          <p:spPr bwMode="auto">
            <a:xfrm>
              <a:off x="2215982" y="3519457"/>
              <a:ext cx="576064"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1</a:t>
              </a:r>
            </a:p>
          </p:txBody>
        </p:sp>
      </p:grpSp>
      <p:grpSp>
        <p:nvGrpSpPr>
          <p:cNvPr id="8" name="组合 7"/>
          <p:cNvGrpSpPr/>
          <p:nvPr/>
        </p:nvGrpSpPr>
        <p:grpSpPr>
          <a:xfrm>
            <a:off x="2215982" y="2892543"/>
            <a:ext cx="8168985" cy="461101"/>
            <a:chOff x="2215982" y="4461954"/>
            <a:chExt cx="8168985" cy="758341"/>
          </a:xfrm>
          <a:solidFill>
            <a:schemeClr val="bg1">
              <a:lumMod val="95000"/>
            </a:schemeClr>
          </a:solidFill>
        </p:grpSpPr>
        <p:sp>
          <p:nvSpPr>
            <p:cNvPr id="9" name="AutoShape 10"/>
            <p:cNvSpPr>
              <a:spLocks noChangeArrowheads="1"/>
            </p:cNvSpPr>
            <p:nvPr/>
          </p:nvSpPr>
          <p:spPr bwMode="auto">
            <a:xfrm>
              <a:off x="3240859" y="4461954"/>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数字身份产品介绍</a:t>
              </a:r>
            </a:p>
          </p:txBody>
        </p:sp>
        <p:sp>
          <p:nvSpPr>
            <p:cNvPr id="10" name="AutoShape 10"/>
            <p:cNvSpPr>
              <a:spLocks noChangeArrowheads="1"/>
            </p:cNvSpPr>
            <p:nvPr/>
          </p:nvSpPr>
          <p:spPr bwMode="auto">
            <a:xfrm>
              <a:off x="2215982" y="4461954"/>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2</a:t>
              </a:r>
            </a:p>
          </p:txBody>
        </p:sp>
      </p:grpSp>
      <p:grpSp>
        <p:nvGrpSpPr>
          <p:cNvPr id="11" name="组合 10"/>
          <p:cNvGrpSpPr/>
          <p:nvPr/>
        </p:nvGrpSpPr>
        <p:grpSpPr>
          <a:xfrm>
            <a:off x="2232914" y="3668142"/>
            <a:ext cx="8168985" cy="461101"/>
            <a:chOff x="2215982" y="3519457"/>
            <a:chExt cx="8168985" cy="758341"/>
          </a:xfrm>
          <a:solidFill>
            <a:srgbClr val="C00000"/>
          </a:solidFill>
        </p:grpSpPr>
        <p:sp>
          <p:nvSpPr>
            <p:cNvPr id="12" name="AutoShape 10"/>
            <p:cNvSpPr>
              <a:spLocks noChangeArrowheads="1"/>
            </p:cNvSpPr>
            <p:nvPr/>
          </p:nvSpPr>
          <p:spPr bwMode="auto">
            <a:xfrm>
              <a:off x="3240859" y="3519457"/>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数字身份实施方案</a:t>
              </a:r>
            </a:p>
          </p:txBody>
        </p:sp>
        <p:sp>
          <p:nvSpPr>
            <p:cNvPr id="13" name="AutoShape 10"/>
            <p:cNvSpPr>
              <a:spLocks noChangeArrowheads="1"/>
            </p:cNvSpPr>
            <p:nvPr/>
          </p:nvSpPr>
          <p:spPr bwMode="auto">
            <a:xfrm>
              <a:off x="2215982" y="3519457"/>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3</a:t>
              </a:r>
            </a:p>
          </p:txBody>
        </p:sp>
      </p:grpSp>
      <p:grpSp>
        <p:nvGrpSpPr>
          <p:cNvPr id="14" name="组合 13"/>
          <p:cNvGrpSpPr/>
          <p:nvPr/>
        </p:nvGrpSpPr>
        <p:grpSpPr>
          <a:xfrm>
            <a:off x="2232914" y="4518146"/>
            <a:ext cx="8168985" cy="461101"/>
            <a:chOff x="2215982" y="4461954"/>
            <a:chExt cx="8168985" cy="758341"/>
          </a:xfrm>
        </p:grpSpPr>
        <p:sp>
          <p:nvSpPr>
            <p:cNvPr id="15" name="AutoShape 10"/>
            <p:cNvSpPr>
              <a:spLocks noChangeArrowheads="1"/>
            </p:cNvSpPr>
            <p:nvPr/>
          </p:nvSpPr>
          <p:spPr bwMode="auto">
            <a:xfrm>
              <a:off x="3240859" y="4461954"/>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整体工作计划及所需资源</a:t>
              </a:r>
            </a:p>
          </p:txBody>
        </p:sp>
        <p:sp>
          <p:nvSpPr>
            <p:cNvPr id="16" name="AutoShape 10"/>
            <p:cNvSpPr>
              <a:spLocks noChangeArrowheads="1"/>
            </p:cNvSpPr>
            <p:nvPr/>
          </p:nvSpPr>
          <p:spPr bwMode="auto">
            <a:xfrm>
              <a:off x="2215982" y="4461954"/>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4</a:t>
              </a:r>
            </a:p>
          </p:txBody>
        </p:sp>
      </p:grpSp>
    </p:spTree>
    <p:extLst>
      <p:ext uri="{BB962C8B-B14F-4D97-AF65-F5344CB8AC3E}">
        <p14:creationId xmlns:p14="http://schemas.microsoft.com/office/powerpoint/2010/main" val="325457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B7230C3-977D-4726-95C0-3A250D9B1346}"/>
              </a:ext>
            </a:extLst>
          </p:cNvPr>
          <p:cNvSpPr/>
          <p:nvPr/>
        </p:nvSpPr>
        <p:spPr>
          <a:xfrm>
            <a:off x="5724837" y="1915842"/>
            <a:ext cx="5672037" cy="4629397"/>
          </a:xfrm>
          <a:prstGeom prst="rect">
            <a:avLst/>
          </a:prstGeom>
        </p:spPr>
        <p:style>
          <a:lnRef idx="2">
            <a:schemeClr val="dk1"/>
          </a:lnRef>
          <a:fillRef idx="1">
            <a:schemeClr val="lt1"/>
          </a:fillRef>
          <a:effectRef idx="0">
            <a:schemeClr val="dk1"/>
          </a:effectRef>
          <a:fontRef idx="minor">
            <a:schemeClr val="dk1"/>
          </a:fontRef>
        </p:style>
        <p:txBody>
          <a:bodyPr wrap="square" lIns="89996" tIns="46798" rIns="89996" bIns="46798" rtlCol="0" anchor="t">
            <a:noAutofit/>
          </a:bodyPr>
          <a:lstStyle/>
          <a:p>
            <a:r>
              <a:rPr lang="zh-CN" altLang="en-US" sz="1400" b="1" dirty="0">
                <a:solidFill>
                  <a:schemeClr val="tx1"/>
                </a:solidFill>
                <a:latin typeface="微软雅黑" panose="020B0503020204020204" pitchFamily="34" charset="-122"/>
                <a:ea typeface="微软雅黑" panose="020B0503020204020204" pitchFamily="34" charset="-122"/>
              </a:rPr>
              <a:t>两种技术方案</a:t>
            </a:r>
          </a:p>
        </p:txBody>
      </p:sp>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1/6</a:t>
            </a:r>
            <a:r>
              <a:rPr lang="zh-CN" altLang="en-US" dirty="0"/>
              <a:t>）：</a:t>
            </a:r>
            <a:r>
              <a:rPr lang="en-US" altLang="zh-CN" dirty="0"/>
              <a:t>SDK</a:t>
            </a:r>
            <a:r>
              <a:rPr lang="zh-CN" altLang="en-US" dirty="0"/>
              <a:t>开通认证一体化插件</a:t>
            </a:r>
          </a:p>
        </p:txBody>
      </p:sp>
      <p:sp>
        <p:nvSpPr>
          <p:cNvPr id="4" name="文本框 3">
            <a:extLst>
              <a:ext uri="{FF2B5EF4-FFF2-40B4-BE49-F238E27FC236}">
                <a16:creationId xmlns:a16="http://schemas.microsoft.com/office/drawing/2014/main" id="{48AA08DF-6B7E-4C88-B80C-C814C5E82626}"/>
              </a:ext>
            </a:extLst>
          </p:cNvPr>
          <p:cNvSpPr txBox="1"/>
          <p:nvPr/>
        </p:nvSpPr>
        <p:spPr bwMode="auto">
          <a:xfrm>
            <a:off x="668397" y="943788"/>
            <a:ext cx="10855206" cy="830997"/>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effectLst/>
                <a:latin typeface="华文细黑" panose="02010600040101010101" pitchFamily="2" charset="-122"/>
                <a:ea typeface="华文细黑" panose="02010600040101010101" pitchFamily="2" charset="-122"/>
              </a:rPr>
              <a:t>产品描述：</a:t>
            </a:r>
            <a:r>
              <a:rPr lang="zh-CN" altLang="en-US" sz="1600" b="1" dirty="0">
                <a:solidFill>
                  <a:srgbClr val="000000"/>
                </a:solidFill>
                <a:effectLst/>
                <a:latin typeface="华文细黑" panose="02010600040101010101" pitchFamily="2" charset="-122"/>
                <a:ea typeface="华文细黑" panose="02010600040101010101" pitchFamily="2" charset="-122"/>
              </a:rPr>
              <a:t>面向多平台客户端</a:t>
            </a:r>
            <a:r>
              <a:rPr lang="zh-CN" altLang="en-US" sz="1600" b="1" dirty="0">
                <a:solidFill>
                  <a:srgbClr val="000000"/>
                </a:solidFill>
                <a:latin typeface="华文细黑" panose="02010600040101010101" pitchFamily="2" charset="-122"/>
                <a:ea typeface="华文细黑" panose="02010600040101010101" pitchFamily="2" charset="-122"/>
              </a:rPr>
              <a:t>或</a:t>
            </a:r>
            <a:r>
              <a:rPr lang="zh-CN" altLang="en-US" sz="1600" b="1" dirty="0">
                <a:solidFill>
                  <a:srgbClr val="000000"/>
                </a:solidFill>
                <a:effectLst/>
                <a:latin typeface="华文细黑" panose="02010600040101010101" pitchFamily="2" charset="-122"/>
                <a:ea typeface="华文细黑" panose="02010600040101010101" pitchFamily="2" charset="-122"/>
              </a:rPr>
              <a:t>应用的快速开发组件，融合</a:t>
            </a:r>
            <a:r>
              <a:rPr lang="zh-CN" altLang="en-US" sz="1600" b="1" dirty="0">
                <a:solidFill>
                  <a:srgbClr val="000000"/>
                </a:solidFill>
                <a:latin typeface="华文细黑" panose="02010600040101010101" pitchFamily="2" charset="-122"/>
                <a:ea typeface="华文细黑" panose="02010600040101010101" pitchFamily="2" charset="-122"/>
              </a:rPr>
              <a:t>网证的开通和核验，利于第三方调用</a:t>
            </a:r>
            <a:r>
              <a:rPr lang="zh-CN" altLang="en-US" sz="1600" b="1" dirty="0">
                <a:solidFill>
                  <a:srgbClr val="000000"/>
                </a:solidFill>
                <a:effectLst/>
                <a:latin typeface="华文细黑" panose="02010600040101010101" pitchFamily="2" charset="-122"/>
                <a:ea typeface="华文细黑" panose="02010600040101010101" pitchFamily="2" charset="-122"/>
              </a:rPr>
              <a:t>。</a:t>
            </a:r>
            <a:endParaRPr lang="en-US" altLang="zh-CN" sz="1600" b="1" dirty="0">
              <a:solidFill>
                <a:srgbClr val="000000"/>
              </a:solidFill>
              <a:effectLst/>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p"/>
            </a:pPr>
            <a:r>
              <a:rPr lang="zh-CN" altLang="en-US" sz="1600" b="1" dirty="0">
                <a:solidFill>
                  <a:srgbClr val="C00000"/>
                </a:solidFill>
                <a:latin typeface="华文细黑" panose="02010600040101010101" pitchFamily="2" charset="-122"/>
                <a:ea typeface="华文细黑" panose="02010600040101010101" pitchFamily="2" charset="-122"/>
              </a:rPr>
              <a:t>核心价值：</a:t>
            </a:r>
            <a:r>
              <a:rPr lang="zh-CN" altLang="en-US" sz="1600" b="1" dirty="0">
                <a:solidFill>
                  <a:srgbClr val="000000"/>
                </a:solidFill>
                <a:latin typeface="华文细黑" panose="02010600040101010101" pitchFamily="2" charset="-122"/>
                <a:ea typeface="华文细黑" panose="02010600040101010101" pitchFamily="2" charset="-122"/>
              </a:rPr>
              <a:t>①降低</a:t>
            </a:r>
            <a:r>
              <a:rPr lang="en-US" altLang="zh-CN" sz="1600" b="1" dirty="0">
                <a:solidFill>
                  <a:srgbClr val="000000"/>
                </a:solidFill>
                <a:latin typeface="华文细黑" panose="02010600040101010101" pitchFamily="2" charset="-122"/>
                <a:ea typeface="华文细黑" panose="02010600040101010101" pitchFamily="2" charset="-122"/>
              </a:rPr>
              <a:t>APP</a:t>
            </a:r>
            <a:r>
              <a:rPr lang="zh-CN" altLang="en-US" sz="1600" b="1" dirty="0">
                <a:solidFill>
                  <a:srgbClr val="000000"/>
                </a:solidFill>
                <a:latin typeface="华文细黑" panose="02010600040101010101" pitchFamily="2" charset="-122"/>
                <a:ea typeface="华文细黑" panose="02010600040101010101" pitchFamily="2" charset="-122"/>
              </a:rPr>
              <a:t>开发者的使用门槛；②快速实现跨系统的复杂服务封装；③提供更好的服务体验</a:t>
            </a:r>
            <a:r>
              <a:rPr lang="en-US" altLang="zh-CN" sz="1600" b="1" dirty="0">
                <a:solidFill>
                  <a:srgbClr val="000000"/>
                </a:solidFill>
                <a:latin typeface="华文细黑" panose="02010600040101010101" pitchFamily="2" charset="-122"/>
                <a:ea typeface="华文细黑" panose="02010600040101010101" pitchFamily="2" charset="-122"/>
              </a:rPr>
              <a:t>(</a:t>
            </a:r>
            <a:r>
              <a:rPr lang="zh-CN" altLang="en-US" sz="1600" b="1" dirty="0">
                <a:solidFill>
                  <a:srgbClr val="000000"/>
                </a:solidFill>
                <a:latin typeface="华文细黑" panose="02010600040101010101" pitchFamily="2" charset="-122"/>
                <a:ea typeface="华文细黑" panose="02010600040101010101" pitchFamily="2" charset="-122"/>
              </a:rPr>
              <a:t>效率</a:t>
            </a:r>
            <a:r>
              <a:rPr lang="en-US" altLang="zh-CN" sz="1600" b="1" dirty="0">
                <a:solidFill>
                  <a:srgbClr val="000000"/>
                </a:solidFill>
                <a:latin typeface="华文细黑" panose="02010600040101010101" pitchFamily="2" charset="-122"/>
                <a:ea typeface="华文细黑" panose="02010600040101010101" pitchFamily="2" charset="-122"/>
              </a:rPr>
              <a:t>|</a:t>
            </a:r>
            <a:r>
              <a:rPr lang="zh-CN" altLang="en-US" sz="1600" b="1" dirty="0">
                <a:solidFill>
                  <a:srgbClr val="000000"/>
                </a:solidFill>
                <a:latin typeface="华文细黑" panose="02010600040101010101" pitchFamily="2" charset="-122"/>
                <a:ea typeface="华文细黑" panose="02010600040101010101" pitchFamily="2" charset="-122"/>
              </a:rPr>
              <a:t>安全</a:t>
            </a:r>
            <a:r>
              <a:rPr lang="en-US" altLang="zh-CN" sz="1600" b="1" dirty="0">
                <a:solidFill>
                  <a:srgbClr val="000000"/>
                </a:solidFill>
                <a:latin typeface="华文细黑" panose="02010600040101010101" pitchFamily="2" charset="-122"/>
                <a:ea typeface="华文细黑" panose="02010600040101010101" pitchFamily="2" charset="-122"/>
              </a:rPr>
              <a:t>)</a:t>
            </a:r>
            <a:r>
              <a:rPr lang="zh-CN" altLang="en-US" sz="1600" b="1" dirty="0">
                <a:solidFill>
                  <a:srgbClr val="000000"/>
                </a:solidFill>
                <a:latin typeface="华文细黑" panose="02010600040101010101" pitchFamily="2" charset="-122"/>
                <a:ea typeface="华文细黑" panose="02010600040101010101" pitchFamily="2" charset="-122"/>
              </a:rPr>
              <a:t>。</a:t>
            </a:r>
            <a:endParaRPr lang="en-US" altLang="zh-CN" sz="1600" b="1" dirty="0">
              <a:solidFill>
                <a:srgbClr val="000000"/>
              </a:solidFill>
              <a:effectLst/>
              <a:latin typeface="华文细黑" panose="02010600040101010101" pitchFamily="2" charset="-122"/>
              <a:ea typeface="华文细黑" panose="02010600040101010101" pitchFamily="2" charset="-122"/>
            </a:endParaRPr>
          </a:p>
        </p:txBody>
      </p:sp>
      <p:sp>
        <p:nvSpPr>
          <p:cNvPr id="3" name="矩形: 圆角 2">
            <a:extLst>
              <a:ext uri="{FF2B5EF4-FFF2-40B4-BE49-F238E27FC236}">
                <a16:creationId xmlns:a16="http://schemas.microsoft.com/office/drawing/2014/main" id="{98ABB92F-F490-4178-9616-74FDACF975E0}"/>
              </a:ext>
            </a:extLst>
          </p:cNvPr>
          <p:cNvSpPr/>
          <p:nvPr/>
        </p:nvSpPr>
        <p:spPr>
          <a:xfrm>
            <a:off x="7081915" y="2576205"/>
            <a:ext cx="2532515" cy="1438386"/>
          </a:xfrm>
          <a:prstGeom prst="roundRect">
            <a:avLst>
              <a:gd name="adj" fmla="val 8825"/>
            </a:avLst>
          </a:prstGeom>
          <a:ln/>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t">
            <a:noAutofit/>
          </a:bodyPr>
          <a:lstStyle/>
          <a:p>
            <a:r>
              <a:rPr lang="zh-CN" altLang="en-US" sz="1400" b="1" dirty="0">
                <a:solidFill>
                  <a:schemeClr val="bg1"/>
                </a:solidFill>
                <a:latin typeface="微软雅黑 Light" panose="020B0502040204020203" pitchFamily="34" charset="-122"/>
                <a:ea typeface="微软雅黑 Light" panose="020B0502040204020203" pitchFamily="34" charset="-122"/>
              </a:rPr>
              <a:t>第三方</a:t>
            </a:r>
            <a:r>
              <a:rPr lang="en-US" altLang="zh-CN" sz="1400" b="1" dirty="0">
                <a:solidFill>
                  <a:schemeClr val="bg1"/>
                </a:solidFill>
                <a:latin typeface="微软雅黑 Light" panose="020B0502040204020203" pitchFamily="34" charset="-122"/>
                <a:ea typeface="微软雅黑 Light" panose="020B0502040204020203" pitchFamily="34" charset="-122"/>
              </a:rPr>
              <a:t>APP</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11" name="文本框 10">
            <a:extLst>
              <a:ext uri="{FF2B5EF4-FFF2-40B4-BE49-F238E27FC236}">
                <a16:creationId xmlns:a16="http://schemas.microsoft.com/office/drawing/2014/main" id="{12148CF9-E189-4E2F-BC4B-4D9F8ABC5194}"/>
              </a:ext>
            </a:extLst>
          </p:cNvPr>
          <p:cNvSpPr txBox="1"/>
          <p:nvPr/>
        </p:nvSpPr>
        <p:spPr>
          <a:xfrm>
            <a:off x="5724837" y="2227125"/>
            <a:ext cx="1466236"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A</a:t>
            </a:r>
            <a:r>
              <a:rPr lang="zh-CN" altLang="en-US" sz="1200" b="1" dirty="0">
                <a:latin typeface="微软雅黑" panose="020B0503020204020204" pitchFamily="34" charset="-122"/>
                <a:ea typeface="微软雅黑" panose="020B0503020204020204" pitchFamily="34" charset="-122"/>
              </a:rPr>
              <a:t>：集成方案）</a:t>
            </a:r>
            <a:endParaRPr lang="zh-CN" altLang="en-US" sz="1200" b="1" dirty="0"/>
          </a:p>
        </p:txBody>
      </p:sp>
      <p:graphicFrame>
        <p:nvGraphicFramePr>
          <p:cNvPr id="8" name="表格 13">
            <a:extLst>
              <a:ext uri="{FF2B5EF4-FFF2-40B4-BE49-F238E27FC236}">
                <a16:creationId xmlns:a16="http://schemas.microsoft.com/office/drawing/2014/main" id="{48FB5EC1-E114-4984-A447-824EBACC5D3B}"/>
              </a:ext>
            </a:extLst>
          </p:cNvPr>
          <p:cNvGraphicFramePr>
            <a:graphicFrameLocks noGrp="1"/>
          </p:cNvGraphicFramePr>
          <p:nvPr>
            <p:extLst>
              <p:ext uri="{D42A27DB-BD31-4B8C-83A1-F6EECF244321}">
                <p14:modId xmlns:p14="http://schemas.microsoft.com/office/powerpoint/2010/main" val="1441046667"/>
              </p:ext>
            </p:extLst>
          </p:nvPr>
        </p:nvGraphicFramePr>
        <p:xfrm>
          <a:off x="784003" y="1916832"/>
          <a:ext cx="4449226" cy="4629397"/>
        </p:xfrm>
        <a:graphic>
          <a:graphicData uri="http://schemas.openxmlformats.org/drawingml/2006/table">
            <a:tbl>
              <a:tblPr firstRow="1" bandRow="1">
                <a:tableStyleId>{2D5ABB26-0587-4C30-8999-92F81FD0307C}</a:tableStyleId>
              </a:tblPr>
              <a:tblGrid>
                <a:gridCol w="468198">
                  <a:extLst>
                    <a:ext uri="{9D8B030D-6E8A-4147-A177-3AD203B41FA5}">
                      <a16:colId xmlns:a16="http://schemas.microsoft.com/office/drawing/2014/main" val="2899684534"/>
                    </a:ext>
                  </a:extLst>
                </a:gridCol>
                <a:gridCol w="3981028">
                  <a:extLst>
                    <a:ext uri="{9D8B030D-6E8A-4147-A177-3AD203B41FA5}">
                      <a16:colId xmlns:a16="http://schemas.microsoft.com/office/drawing/2014/main" val="4249071856"/>
                    </a:ext>
                  </a:extLst>
                </a:gridCol>
              </a:tblGrid>
              <a:tr h="2524432">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核心功能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信息采集：手机号、证件信息、人像</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网证服务：开通与注销</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身份认证：二维码</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身份认证：</a:t>
                      </a:r>
                      <a:r>
                        <a:rPr lang="en-US" altLang="zh-CN" sz="1400" b="1" dirty="0">
                          <a:solidFill>
                            <a:schemeClr val="tx1"/>
                          </a:solidFill>
                          <a:latin typeface="微软雅黑" panose="020B0503020204020204" pitchFamily="34" charset="-122"/>
                          <a:ea typeface="微软雅黑" panose="020B0503020204020204" pitchFamily="34" charset="-122"/>
                        </a:rPr>
                        <a:t>NFC</a:t>
                      </a:r>
                      <a:r>
                        <a:rPr lang="zh-CN" altLang="en-US" sz="1400" b="1" dirty="0">
                          <a:solidFill>
                            <a:schemeClr val="tx1"/>
                          </a:solidFill>
                          <a:latin typeface="微软雅黑" panose="020B0503020204020204" pitchFamily="34" charset="-122"/>
                          <a:ea typeface="微软雅黑" panose="020B0503020204020204" pitchFamily="34" charset="-122"/>
                        </a:rPr>
                        <a:t>“碰一碰”</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en-US" sz="1400" b="1" dirty="0">
                          <a:solidFill>
                            <a:schemeClr val="tx1"/>
                          </a:solidFill>
                          <a:latin typeface="微软雅黑" panose="020B0503020204020204" pitchFamily="34" charset="-122"/>
                          <a:ea typeface="微软雅黑" panose="020B0503020204020204" pitchFamily="34" charset="-122"/>
                        </a:rPr>
                        <a:t>区块链服务：天翼</a:t>
                      </a:r>
                      <a:r>
                        <a:rPr lang="en-US" altLang="zh-CN" sz="1400" b="1" dirty="0">
                          <a:solidFill>
                            <a:schemeClr val="tx1"/>
                          </a:solidFill>
                          <a:latin typeface="微软雅黑" panose="020B0503020204020204" pitchFamily="34" charset="-122"/>
                          <a:ea typeface="微软雅黑" panose="020B0503020204020204" pitchFamily="34" charset="-122"/>
                        </a:rPr>
                        <a:t>DID</a:t>
                      </a:r>
                      <a:r>
                        <a:rPr lang="zh-CN" altLang="en-US" sz="1400" b="1" dirty="0">
                          <a:solidFill>
                            <a:schemeClr val="tx1"/>
                          </a:solidFill>
                          <a:latin typeface="微软雅黑" panose="020B0503020204020204" pitchFamily="34" charset="-122"/>
                          <a:ea typeface="微软雅黑" panose="020B0503020204020204" pitchFamily="34" charset="-122"/>
                        </a:rPr>
                        <a:t>注册、可信存证</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1400" b="1" dirty="0">
                          <a:solidFill>
                            <a:schemeClr val="tx1"/>
                          </a:solidFill>
                          <a:latin typeface="微软雅黑" panose="020B0503020204020204" pitchFamily="34" charset="-122"/>
                          <a:ea typeface="微软雅黑" panose="020B0503020204020204" pitchFamily="34" charset="-122"/>
                        </a:rPr>
                        <a:t>SIM</a:t>
                      </a:r>
                      <a:r>
                        <a:rPr lang="zh-CN" altLang="en-US" sz="1400" b="1" dirty="0">
                          <a:solidFill>
                            <a:schemeClr val="tx1"/>
                          </a:solidFill>
                          <a:latin typeface="微软雅黑" panose="020B0503020204020204" pitchFamily="34" charset="-122"/>
                          <a:ea typeface="微软雅黑" panose="020B0503020204020204" pitchFamily="34" charset="-122"/>
                        </a:rPr>
                        <a:t>卡管理：多应用管理</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1400" b="1" dirty="0">
                          <a:solidFill>
                            <a:schemeClr val="tx1"/>
                          </a:solidFill>
                          <a:latin typeface="微软雅黑" panose="020B0503020204020204" pitchFamily="34" charset="-122"/>
                          <a:ea typeface="微软雅黑" panose="020B0503020204020204" pitchFamily="34" charset="-122"/>
                        </a:rPr>
                        <a:t>SIM</a:t>
                      </a:r>
                      <a:r>
                        <a:rPr lang="zh-CN" altLang="en-US" sz="1400" b="1" dirty="0">
                          <a:solidFill>
                            <a:schemeClr val="tx1"/>
                          </a:solidFill>
                          <a:latin typeface="微软雅黑" panose="020B0503020204020204" pitchFamily="34" charset="-122"/>
                          <a:ea typeface="微软雅黑" panose="020B0503020204020204" pitchFamily="34" charset="-122"/>
                        </a:rPr>
                        <a:t>卡应用：网证应用</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SIM</a:t>
                      </a:r>
                      <a:r>
                        <a:rPr lang="zh-CN" altLang="en-US" sz="1400" b="1" dirty="0">
                          <a:solidFill>
                            <a:schemeClr val="tx1"/>
                          </a:solidFill>
                          <a:latin typeface="微软雅黑" panose="020B0503020204020204" pitchFamily="34" charset="-122"/>
                          <a:ea typeface="微软雅黑" panose="020B0503020204020204" pitchFamily="34" charset="-122"/>
                        </a:rPr>
                        <a:t>卡应用：区块链应用</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SIM</a:t>
                      </a:r>
                      <a:r>
                        <a:rPr lang="zh-CN" altLang="en-US" sz="1400" b="1" dirty="0">
                          <a:solidFill>
                            <a:schemeClr val="tx1"/>
                          </a:solidFill>
                          <a:latin typeface="微软雅黑" panose="020B0503020204020204" pitchFamily="34" charset="-122"/>
                          <a:ea typeface="微软雅黑" panose="020B0503020204020204" pitchFamily="34" charset="-122"/>
                        </a:rPr>
                        <a:t>卡应用：数币钱包等扩展应用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2829679"/>
                  </a:ext>
                </a:extLst>
              </a:tr>
              <a:tr h="1160085">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对接系统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zh-CN" altLang="en-US" sz="1400" b="1" dirty="0">
                          <a:solidFill>
                            <a:schemeClr val="tx1"/>
                          </a:solidFill>
                          <a:latin typeface="微软雅黑" panose="020B0503020204020204" pitchFamily="34" charset="-122"/>
                          <a:ea typeface="微软雅黑" panose="020B0503020204020204" pitchFamily="34" charset="-122"/>
                        </a:rPr>
                        <a:t>西安数字身份认证平台</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TSM</a:t>
                      </a:r>
                      <a:r>
                        <a:rPr lang="zh-CN" altLang="en-US" sz="1400" b="1" dirty="0">
                          <a:solidFill>
                            <a:schemeClr val="tx1"/>
                          </a:solidFill>
                          <a:latin typeface="微软雅黑" panose="020B0503020204020204" pitchFamily="34" charset="-122"/>
                          <a:ea typeface="微软雅黑" panose="020B0503020204020204" pitchFamily="34" charset="-122"/>
                        </a:rPr>
                        <a:t>可信服务管理平台</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zh-CN" altLang="en-US" sz="1400" b="1" dirty="0">
                          <a:solidFill>
                            <a:schemeClr val="tx1"/>
                          </a:solidFill>
                          <a:latin typeface="微软雅黑" panose="020B0503020204020204" pitchFamily="34" charset="-122"/>
                          <a:ea typeface="微软雅黑" panose="020B0503020204020204" pitchFamily="34" charset="-122"/>
                        </a:rPr>
                        <a:t>区块链可信存证系统</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SIM</a:t>
                      </a:r>
                      <a:r>
                        <a:rPr lang="zh-CN" altLang="en-US" sz="1400" b="1" dirty="0">
                          <a:solidFill>
                            <a:schemeClr val="tx1"/>
                          </a:solidFill>
                          <a:latin typeface="微软雅黑" panose="020B0503020204020204" pitchFamily="34" charset="-122"/>
                          <a:ea typeface="微软雅黑" panose="020B0503020204020204" pitchFamily="34" charset="-122"/>
                        </a:rPr>
                        <a:t>卡安全介质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287534533"/>
                  </a:ext>
                </a:extLst>
              </a:tr>
              <a:tr h="644372">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能力输出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SDK</a:t>
                      </a:r>
                      <a:r>
                        <a:rPr lang="zh-CN" altLang="en-US" sz="1400" b="1" dirty="0">
                          <a:solidFill>
                            <a:schemeClr val="tx1"/>
                          </a:solidFill>
                          <a:latin typeface="微软雅黑" panose="020B0503020204020204" pitchFamily="34" charset="-122"/>
                          <a:ea typeface="微软雅黑" panose="020B0503020204020204" pitchFamily="34" charset="-122"/>
                        </a:rPr>
                        <a:t>本地接口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66387091"/>
                  </a:ext>
                </a:extLst>
              </a:tr>
            </a:tbl>
          </a:graphicData>
        </a:graphic>
      </p:graphicFrame>
      <p:cxnSp>
        <p:nvCxnSpPr>
          <p:cNvPr id="16" name="直接连接符 15">
            <a:extLst>
              <a:ext uri="{FF2B5EF4-FFF2-40B4-BE49-F238E27FC236}">
                <a16:creationId xmlns:a16="http://schemas.microsoft.com/office/drawing/2014/main" id="{21C21542-187C-4FE1-88AA-66D670316925}"/>
              </a:ext>
            </a:extLst>
          </p:cNvPr>
          <p:cNvCxnSpPr>
            <a:stCxn id="14" idx="1"/>
            <a:endCxn id="14" idx="3"/>
          </p:cNvCxnSpPr>
          <p:nvPr/>
        </p:nvCxnSpPr>
        <p:spPr>
          <a:xfrm>
            <a:off x="5724837" y="4230541"/>
            <a:ext cx="5672037"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4E7A22E7-C8DB-4D34-9E2A-C4D98641D340}"/>
              </a:ext>
            </a:extLst>
          </p:cNvPr>
          <p:cNvSpPr txBox="1"/>
          <p:nvPr/>
        </p:nvSpPr>
        <p:spPr>
          <a:xfrm>
            <a:off x="5732711" y="4293096"/>
            <a:ext cx="1466236"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B</a:t>
            </a:r>
            <a:r>
              <a:rPr lang="zh-CN" altLang="en-US" sz="1200" b="1" dirty="0">
                <a:latin typeface="微软雅黑" panose="020B0503020204020204" pitchFamily="34" charset="-122"/>
                <a:ea typeface="微软雅黑" panose="020B0503020204020204" pitchFamily="34" charset="-122"/>
              </a:rPr>
              <a:t>：独立方案）</a:t>
            </a:r>
            <a:endParaRPr lang="zh-CN" altLang="en-US" sz="1200" b="1" dirty="0"/>
          </a:p>
        </p:txBody>
      </p:sp>
      <p:sp>
        <p:nvSpPr>
          <p:cNvPr id="17" name="矩形 16">
            <a:extLst>
              <a:ext uri="{FF2B5EF4-FFF2-40B4-BE49-F238E27FC236}">
                <a16:creationId xmlns:a16="http://schemas.microsoft.com/office/drawing/2014/main" id="{8646CBEA-31AB-48D7-84E9-1F9179FAC2BD}"/>
              </a:ext>
            </a:extLst>
          </p:cNvPr>
          <p:cNvSpPr/>
          <p:nvPr/>
        </p:nvSpPr>
        <p:spPr>
          <a:xfrm>
            <a:off x="8415496" y="3126886"/>
            <a:ext cx="971039" cy="604227"/>
          </a:xfrm>
          <a:prstGeom prst="rect">
            <a:avLst/>
          </a:prstGeom>
          <a:ln/>
        </p:spPr>
        <p:style>
          <a:lnRef idx="1">
            <a:schemeClr val="accent2"/>
          </a:lnRef>
          <a:fillRef idx="2">
            <a:schemeClr val="accent2"/>
          </a:fillRef>
          <a:effectRef idx="1">
            <a:schemeClr val="accent2"/>
          </a:effectRef>
          <a:fontRef idx="minor">
            <a:schemeClr val="dk1"/>
          </a:fontRef>
        </p:style>
        <p:txBody>
          <a:bodyPr wrap="square" lIns="89996" tIns="46798" rIns="89996" bIns="46798" rtlCol="0" anchor="ctr">
            <a:noAutofit/>
          </a:bodyPr>
          <a:lstStyle/>
          <a:p>
            <a:pPr algn="ctr"/>
            <a:r>
              <a:rPr lang="en-US" altLang="zh-CN" sz="1200" b="1" dirty="0">
                <a:solidFill>
                  <a:schemeClr val="tx1"/>
                </a:solidFill>
                <a:latin typeface="微软雅黑" panose="020B0503020204020204" pitchFamily="34" charset="-122"/>
                <a:ea typeface="微软雅黑" panose="020B0503020204020204" pitchFamily="34" charset="-122"/>
              </a:rPr>
              <a:t>SDK</a:t>
            </a:r>
            <a:r>
              <a:rPr lang="zh-CN" altLang="en-US" sz="1200" b="1" dirty="0">
                <a:solidFill>
                  <a:schemeClr val="tx1"/>
                </a:solidFill>
                <a:latin typeface="微软雅黑" panose="020B0503020204020204" pitchFamily="34" charset="-122"/>
                <a:ea typeface="微软雅黑" panose="020B0503020204020204" pitchFamily="34" charset="-122"/>
              </a:rPr>
              <a:t>插件</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496F85A4-E62B-47EB-9A17-01BCC511BC7B}"/>
              </a:ext>
            </a:extLst>
          </p:cNvPr>
          <p:cNvGrpSpPr/>
          <p:nvPr/>
        </p:nvGrpSpPr>
        <p:grpSpPr>
          <a:xfrm>
            <a:off x="10251867" y="3428194"/>
            <a:ext cx="884693" cy="792894"/>
            <a:chOff x="10263991" y="3342002"/>
            <a:chExt cx="884693" cy="792894"/>
          </a:xfrm>
        </p:grpSpPr>
        <p:sp>
          <p:nvSpPr>
            <p:cNvPr id="7" name="文本框 6">
              <a:extLst>
                <a:ext uri="{FF2B5EF4-FFF2-40B4-BE49-F238E27FC236}">
                  <a16:creationId xmlns:a16="http://schemas.microsoft.com/office/drawing/2014/main" id="{82E05F2C-996A-4704-A4BA-D68C4B1D776C}"/>
                </a:ext>
              </a:extLst>
            </p:cNvPr>
            <p:cNvSpPr txBox="1"/>
            <p:nvPr/>
          </p:nvSpPr>
          <p:spPr>
            <a:xfrm>
              <a:off x="10263991" y="3873286"/>
              <a:ext cx="884693"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rPr>
                <a:t>网证应用</a:t>
              </a:r>
            </a:p>
          </p:txBody>
        </p:sp>
        <p:pic>
          <p:nvPicPr>
            <p:cNvPr id="20" name="图形 19">
              <a:extLst>
                <a:ext uri="{FF2B5EF4-FFF2-40B4-BE49-F238E27FC236}">
                  <a16:creationId xmlns:a16="http://schemas.microsoft.com/office/drawing/2014/main" id="{8A05EB13-8A77-4C52-AEFA-A775479272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7363" y="3342002"/>
              <a:ext cx="517951" cy="517951"/>
            </a:xfrm>
            <a:prstGeom prst="rect">
              <a:avLst/>
            </a:prstGeom>
          </p:spPr>
        </p:pic>
      </p:grpSp>
      <p:grpSp>
        <p:nvGrpSpPr>
          <p:cNvPr id="27" name="组合 26">
            <a:extLst>
              <a:ext uri="{FF2B5EF4-FFF2-40B4-BE49-F238E27FC236}">
                <a16:creationId xmlns:a16="http://schemas.microsoft.com/office/drawing/2014/main" id="{A63D22DD-421C-4A9E-9838-9B04CB4A50C3}"/>
              </a:ext>
            </a:extLst>
          </p:cNvPr>
          <p:cNvGrpSpPr/>
          <p:nvPr/>
        </p:nvGrpSpPr>
        <p:grpSpPr>
          <a:xfrm>
            <a:off x="10190088" y="2293031"/>
            <a:ext cx="1032502" cy="919945"/>
            <a:chOff x="10106038" y="2103049"/>
            <a:chExt cx="1032502" cy="919945"/>
          </a:xfrm>
        </p:grpSpPr>
        <p:pic>
          <p:nvPicPr>
            <p:cNvPr id="25" name="图片 24">
              <a:extLst>
                <a:ext uri="{FF2B5EF4-FFF2-40B4-BE49-F238E27FC236}">
                  <a16:creationId xmlns:a16="http://schemas.microsoft.com/office/drawing/2014/main" id="{7834DA0C-B499-473C-AC4E-53587F5F1787}"/>
                </a:ext>
              </a:extLst>
            </p:cNvPr>
            <p:cNvPicPr>
              <a:picLocks noChangeAspect="1"/>
            </p:cNvPicPr>
            <p:nvPr/>
          </p:nvPicPr>
          <p:blipFill>
            <a:blip r:embed="rId4" cstate="print"/>
            <a:stretch>
              <a:fillRect/>
            </a:stretch>
          </p:blipFill>
          <p:spPr>
            <a:xfrm>
              <a:off x="10345063" y="2103049"/>
              <a:ext cx="610307" cy="703246"/>
            </a:xfrm>
            <a:prstGeom prst="rect">
              <a:avLst/>
            </a:prstGeom>
            <a:noFill/>
            <a:ln w="9525">
              <a:noFill/>
            </a:ln>
          </p:spPr>
        </p:pic>
        <p:sp>
          <p:nvSpPr>
            <p:cNvPr id="26" name="文本框 25">
              <a:extLst>
                <a:ext uri="{FF2B5EF4-FFF2-40B4-BE49-F238E27FC236}">
                  <a16:creationId xmlns:a16="http://schemas.microsoft.com/office/drawing/2014/main" id="{7DAFA504-D02C-4F46-9F6A-05C503B2CE55}"/>
                </a:ext>
              </a:extLst>
            </p:cNvPr>
            <p:cNvSpPr txBox="1"/>
            <p:nvPr/>
          </p:nvSpPr>
          <p:spPr>
            <a:xfrm>
              <a:off x="10106038" y="2761384"/>
              <a:ext cx="1032502"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rPr>
                <a:t>电信身份系统</a:t>
              </a:r>
            </a:p>
          </p:txBody>
        </p:sp>
      </p:grpSp>
      <p:cxnSp>
        <p:nvCxnSpPr>
          <p:cNvPr id="30" name="连接符: 肘形 29">
            <a:extLst>
              <a:ext uri="{FF2B5EF4-FFF2-40B4-BE49-F238E27FC236}">
                <a16:creationId xmlns:a16="http://schemas.microsoft.com/office/drawing/2014/main" id="{73155159-7F49-4B34-B479-B6E6EF09CB96}"/>
              </a:ext>
            </a:extLst>
          </p:cNvPr>
          <p:cNvCxnSpPr>
            <a:cxnSpLocks/>
            <a:stCxn id="17" idx="3"/>
            <a:endCxn id="25" idx="1"/>
          </p:cNvCxnSpPr>
          <p:nvPr/>
        </p:nvCxnSpPr>
        <p:spPr>
          <a:xfrm flipV="1">
            <a:off x="9386535" y="2644654"/>
            <a:ext cx="1042578" cy="78434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D7BA7846-ADE4-4EDA-95AE-35CAF20BA8E8}"/>
              </a:ext>
            </a:extLst>
          </p:cNvPr>
          <p:cNvCxnSpPr>
            <a:cxnSpLocks/>
            <a:stCxn id="17" idx="3"/>
            <a:endCxn id="20" idx="1"/>
          </p:cNvCxnSpPr>
          <p:nvPr/>
        </p:nvCxnSpPr>
        <p:spPr>
          <a:xfrm>
            <a:off x="9386535" y="3429000"/>
            <a:ext cx="1048704" cy="2581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37" name="组合 36">
            <a:extLst>
              <a:ext uri="{FF2B5EF4-FFF2-40B4-BE49-F238E27FC236}">
                <a16:creationId xmlns:a16="http://schemas.microsoft.com/office/drawing/2014/main" id="{698C7147-A28D-4AD3-BD05-151A98AAC5AA}"/>
              </a:ext>
            </a:extLst>
          </p:cNvPr>
          <p:cNvGrpSpPr/>
          <p:nvPr/>
        </p:nvGrpSpPr>
        <p:grpSpPr>
          <a:xfrm>
            <a:off x="10264417" y="5650926"/>
            <a:ext cx="884693" cy="792894"/>
            <a:chOff x="10263991" y="3342002"/>
            <a:chExt cx="884693" cy="792894"/>
          </a:xfrm>
        </p:grpSpPr>
        <p:sp>
          <p:nvSpPr>
            <p:cNvPr id="38" name="文本框 37">
              <a:extLst>
                <a:ext uri="{FF2B5EF4-FFF2-40B4-BE49-F238E27FC236}">
                  <a16:creationId xmlns:a16="http://schemas.microsoft.com/office/drawing/2014/main" id="{A3547BAD-99F9-4D52-84F2-FC683CFF5B25}"/>
                </a:ext>
              </a:extLst>
            </p:cNvPr>
            <p:cNvSpPr txBox="1"/>
            <p:nvPr/>
          </p:nvSpPr>
          <p:spPr>
            <a:xfrm>
              <a:off x="10263991" y="3873286"/>
              <a:ext cx="884693"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rPr>
                <a:t>网证应用</a:t>
              </a:r>
            </a:p>
          </p:txBody>
        </p:sp>
        <p:pic>
          <p:nvPicPr>
            <p:cNvPr id="39" name="图形 38">
              <a:extLst>
                <a:ext uri="{FF2B5EF4-FFF2-40B4-BE49-F238E27FC236}">
                  <a16:creationId xmlns:a16="http://schemas.microsoft.com/office/drawing/2014/main" id="{62EE7392-C699-47DB-9347-209D2EC6188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7363" y="3342002"/>
              <a:ext cx="517951" cy="517951"/>
            </a:xfrm>
            <a:prstGeom prst="rect">
              <a:avLst/>
            </a:prstGeom>
          </p:spPr>
        </p:pic>
      </p:grpSp>
      <p:grpSp>
        <p:nvGrpSpPr>
          <p:cNvPr id="40" name="组合 39">
            <a:extLst>
              <a:ext uri="{FF2B5EF4-FFF2-40B4-BE49-F238E27FC236}">
                <a16:creationId xmlns:a16="http://schemas.microsoft.com/office/drawing/2014/main" id="{4A9E0BEF-24F7-4D6D-821B-BE5776804764}"/>
              </a:ext>
            </a:extLst>
          </p:cNvPr>
          <p:cNvGrpSpPr/>
          <p:nvPr/>
        </p:nvGrpSpPr>
        <p:grpSpPr>
          <a:xfrm>
            <a:off x="10202638" y="4515763"/>
            <a:ext cx="1032502" cy="919945"/>
            <a:chOff x="10106038" y="2103049"/>
            <a:chExt cx="1032502" cy="919945"/>
          </a:xfrm>
        </p:grpSpPr>
        <p:pic>
          <p:nvPicPr>
            <p:cNvPr id="41" name="图片 40">
              <a:extLst>
                <a:ext uri="{FF2B5EF4-FFF2-40B4-BE49-F238E27FC236}">
                  <a16:creationId xmlns:a16="http://schemas.microsoft.com/office/drawing/2014/main" id="{71817027-5808-4A82-9BA2-9DF6C5DF6D14}"/>
                </a:ext>
              </a:extLst>
            </p:cNvPr>
            <p:cNvPicPr>
              <a:picLocks noChangeAspect="1"/>
            </p:cNvPicPr>
            <p:nvPr/>
          </p:nvPicPr>
          <p:blipFill>
            <a:blip r:embed="rId4" cstate="print"/>
            <a:stretch>
              <a:fillRect/>
            </a:stretch>
          </p:blipFill>
          <p:spPr>
            <a:xfrm>
              <a:off x="10345063" y="2103049"/>
              <a:ext cx="610307" cy="703246"/>
            </a:xfrm>
            <a:prstGeom prst="rect">
              <a:avLst/>
            </a:prstGeom>
            <a:noFill/>
            <a:ln w="9525">
              <a:noFill/>
            </a:ln>
          </p:spPr>
        </p:pic>
        <p:sp>
          <p:nvSpPr>
            <p:cNvPr id="42" name="文本框 41">
              <a:extLst>
                <a:ext uri="{FF2B5EF4-FFF2-40B4-BE49-F238E27FC236}">
                  <a16:creationId xmlns:a16="http://schemas.microsoft.com/office/drawing/2014/main" id="{A645070A-9E34-4552-9164-102BFE634FE1}"/>
                </a:ext>
              </a:extLst>
            </p:cNvPr>
            <p:cNvSpPr txBox="1"/>
            <p:nvPr/>
          </p:nvSpPr>
          <p:spPr>
            <a:xfrm>
              <a:off x="10106038" y="2761384"/>
              <a:ext cx="1032502"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rPr>
                <a:t>电信身份系统</a:t>
              </a:r>
            </a:p>
          </p:txBody>
        </p:sp>
      </p:grpSp>
      <p:sp>
        <p:nvSpPr>
          <p:cNvPr id="46" name="箭头: 右 45">
            <a:extLst>
              <a:ext uri="{FF2B5EF4-FFF2-40B4-BE49-F238E27FC236}">
                <a16:creationId xmlns:a16="http://schemas.microsoft.com/office/drawing/2014/main" id="{87E79270-8B96-4220-8771-D1CB6B99F874}"/>
              </a:ext>
            </a:extLst>
          </p:cNvPr>
          <p:cNvSpPr/>
          <p:nvPr/>
        </p:nvSpPr>
        <p:spPr>
          <a:xfrm>
            <a:off x="7874205" y="3264737"/>
            <a:ext cx="504056" cy="305154"/>
          </a:xfrm>
          <a:prstGeom prst="rightArrow">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49" name="文本框 48">
            <a:extLst>
              <a:ext uri="{FF2B5EF4-FFF2-40B4-BE49-F238E27FC236}">
                <a16:creationId xmlns:a16="http://schemas.microsoft.com/office/drawing/2014/main" id="{FD8E7FF8-EDE9-44DE-8FD5-054A4ADFDA48}"/>
              </a:ext>
            </a:extLst>
          </p:cNvPr>
          <p:cNvSpPr txBox="1"/>
          <p:nvPr/>
        </p:nvSpPr>
        <p:spPr bwMode="auto">
          <a:xfrm>
            <a:off x="7090087" y="3286985"/>
            <a:ext cx="805664" cy="261610"/>
          </a:xfrm>
          <a:prstGeom prst="rect">
            <a:avLst/>
          </a:prstGeom>
          <a:noFill/>
          <a:ln w="12700">
            <a:noFill/>
            <a:miter lim="800000"/>
          </a:ln>
        </p:spPr>
        <p:txBody>
          <a:bodyPr wrap="square">
            <a:spAutoFit/>
          </a:bodyPr>
          <a:lstStyle/>
          <a:p>
            <a:pPr algn="ctr"/>
            <a:r>
              <a:rPr lang="zh-CN" altLang="en-US" sz="1100" b="1" dirty="0">
                <a:solidFill>
                  <a:schemeClr val="bg1"/>
                </a:solidFill>
                <a:latin typeface="微软雅黑 Light" panose="020B0502040204020203" pitchFamily="34" charset="-122"/>
                <a:ea typeface="微软雅黑 Light" panose="020B0502040204020203" pitchFamily="34" charset="-122"/>
              </a:rPr>
              <a:t>内部</a:t>
            </a:r>
            <a:r>
              <a:rPr lang="en-US" altLang="zh-CN" sz="1100" b="1" dirty="0">
                <a:solidFill>
                  <a:schemeClr val="bg1"/>
                </a:solidFill>
                <a:latin typeface="微软雅黑 Light" panose="020B0502040204020203" pitchFamily="34" charset="-122"/>
                <a:ea typeface="微软雅黑 Light" panose="020B0502040204020203" pitchFamily="34" charset="-122"/>
              </a:rPr>
              <a:t>API</a:t>
            </a:r>
            <a:endParaRPr lang="zh-CN" altLang="en-US" sz="1100" dirty="0"/>
          </a:p>
        </p:txBody>
      </p:sp>
      <p:sp>
        <p:nvSpPr>
          <p:cNvPr id="50" name="矩形: 圆角 49">
            <a:extLst>
              <a:ext uri="{FF2B5EF4-FFF2-40B4-BE49-F238E27FC236}">
                <a16:creationId xmlns:a16="http://schemas.microsoft.com/office/drawing/2014/main" id="{DD8F4D4F-6394-4849-801E-1CA7E54C076A}"/>
              </a:ext>
            </a:extLst>
          </p:cNvPr>
          <p:cNvSpPr/>
          <p:nvPr/>
        </p:nvSpPr>
        <p:spPr>
          <a:xfrm>
            <a:off x="8184232" y="4716515"/>
            <a:ext cx="1430198" cy="1438386"/>
          </a:xfrm>
          <a:prstGeom prst="roundRect">
            <a:avLst>
              <a:gd name="adj" fmla="val 8825"/>
            </a:avLst>
          </a:prstGeom>
          <a:ln/>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t">
            <a:noAutofit/>
          </a:bodyPr>
          <a:lstStyle/>
          <a:p>
            <a:pPr algn="ctr"/>
            <a:r>
              <a:rPr lang="zh-CN" altLang="en-US" sz="1400" b="1" dirty="0">
                <a:solidFill>
                  <a:schemeClr val="bg1"/>
                </a:solidFill>
                <a:latin typeface="微软雅黑 Light" panose="020B0502040204020203" pitchFamily="34" charset="-122"/>
                <a:ea typeface="微软雅黑 Light" panose="020B0502040204020203" pitchFamily="34" charset="-122"/>
              </a:rPr>
              <a:t>自有</a:t>
            </a:r>
            <a:r>
              <a:rPr lang="en-US" altLang="zh-CN" sz="1400" b="1" dirty="0">
                <a:solidFill>
                  <a:schemeClr val="bg1"/>
                </a:solidFill>
                <a:latin typeface="微软雅黑 Light" panose="020B0502040204020203" pitchFamily="34" charset="-122"/>
                <a:ea typeface="微软雅黑 Light" panose="020B0502040204020203" pitchFamily="34" charset="-122"/>
              </a:rPr>
              <a:t>APP</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51" name="矩形 50">
            <a:extLst>
              <a:ext uri="{FF2B5EF4-FFF2-40B4-BE49-F238E27FC236}">
                <a16:creationId xmlns:a16="http://schemas.microsoft.com/office/drawing/2014/main" id="{8DBA313F-27B0-4882-B8EC-65D1FA214B39}"/>
              </a:ext>
            </a:extLst>
          </p:cNvPr>
          <p:cNvSpPr/>
          <p:nvPr/>
        </p:nvSpPr>
        <p:spPr>
          <a:xfrm>
            <a:off x="8415496" y="5267196"/>
            <a:ext cx="971039" cy="604227"/>
          </a:xfrm>
          <a:prstGeom prst="rect">
            <a:avLst/>
          </a:prstGeom>
          <a:ln/>
        </p:spPr>
        <p:style>
          <a:lnRef idx="1">
            <a:schemeClr val="accent2"/>
          </a:lnRef>
          <a:fillRef idx="2">
            <a:schemeClr val="accent2"/>
          </a:fillRef>
          <a:effectRef idx="1">
            <a:schemeClr val="accent2"/>
          </a:effectRef>
          <a:fontRef idx="minor">
            <a:schemeClr val="dk1"/>
          </a:fontRef>
        </p:style>
        <p:txBody>
          <a:bodyPr wrap="square" lIns="89996" tIns="46798" rIns="89996" bIns="46798" rtlCol="0" anchor="ctr">
            <a:noAutofit/>
          </a:bodyPr>
          <a:lstStyle/>
          <a:p>
            <a:pPr algn="ctr"/>
            <a:r>
              <a:rPr lang="en-US" altLang="zh-CN" sz="1200" b="1" dirty="0">
                <a:solidFill>
                  <a:schemeClr val="tx1"/>
                </a:solidFill>
                <a:latin typeface="微软雅黑" panose="020B0503020204020204" pitchFamily="34" charset="-122"/>
                <a:ea typeface="微软雅黑" panose="020B0503020204020204" pitchFamily="34" charset="-122"/>
              </a:rPr>
              <a:t>SDK</a:t>
            </a:r>
            <a:r>
              <a:rPr lang="zh-CN" altLang="en-US" sz="1200" b="1" dirty="0">
                <a:solidFill>
                  <a:schemeClr val="tx1"/>
                </a:solidFill>
                <a:latin typeface="微软雅黑" panose="020B0503020204020204" pitchFamily="34" charset="-122"/>
                <a:ea typeface="微软雅黑" panose="020B0503020204020204" pitchFamily="34" charset="-122"/>
              </a:rPr>
              <a:t>插件</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cxnSp>
        <p:nvCxnSpPr>
          <p:cNvPr id="43" name="连接符: 肘形 42">
            <a:extLst>
              <a:ext uri="{FF2B5EF4-FFF2-40B4-BE49-F238E27FC236}">
                <a16:creationId xmlns:a16="http://schemas.microsoft.com/office/drawing/2014/main" id="{57169DBD-40FA-4CF1-B47A-C92EFCD589EE}"/>
              </a:ext>
            </a:extLst>
          </p:cNvPr>
          <p:cNvCxnSpPr>
            <a:cxnSpLocks/>
            <a:stCxn id="51" idx="3"/>
            <a:endCxn id="41" idx="1"/>
          </p:cNvCxnSpPr>
          <p:nvPr/>
        </p:nvCxnSpPr>
        <p:spPr>
          <a:xfrm flipV="1">
            <a:off x="9386535" y="4867386"/>
            <a:ext cx="1055128" cy="7019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D3030C21-6612-473A-9BE8-711F68EDCE0E}"/>
              </a:ext>
            </a:extLst>
          </p:cNvPr>
          <p:cNvCxnSpPr>
            <a:cxnSpLocks/>
            <a:stCxn id="51" idx="3"/>
            <a:endCxn id="39" idx="1"/>
          </p:cNvCxnSpPr>
          <p:nvPr/>
        </p:nvCxnSpPr>
        <p:spPr>
          <a:xfrm>
            <a:off x="9386535" y="5569310"/>
            <a:ext cx="1061254" cy="3405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57" name="组合 56">
            <a:extLst>
              <a:ext uri="{FF2B5EF4-FFF2-40B4-BE49-F238E27FC236}">
                <a16:creationId xmlns:a16="http://schemas.microsoft.com/office/drawing/2014/main" id="{2F69DFDF-FE9E-4FAF-8E0B-554382D21478}"/>
              </a:ext>
            </a:extLst>
          </p:cNvPr>
          <p:cNvGrpSpPr/>
          <p:nvPr/>
        </p:nvGrpSpPr>
        <p:grpSpPr>
          <a:xfrm>
            <a:off x="6916176" y="4773237"/>
            <a:ext cx="748760" cy="1421385"/>
            <a:chOff x="6804842" y="4723758"/>
            <a:chExt cx="748760" cy="1421385"/>
          </a:xfrm>
        </p:grpSpPr>
        <p:sp>
          <p:nvSpPr>
            <p:cNvPr id="53" name="文本框 52">
              <a:extLst>
                <a:ext uri="{FF2B5EF4-FFF2-40B4-BE49-F238E27FC236}">
                  <a16:creationId xmlns:a16="http://schemas.microsoft.com/office/drawing/2014/main" id="{609D61B2-2C6D-4B5E-9C5D-17BACDB82903}"/>
                </a:ext>
              </a:extLst>
            </p:cNvPr>
            <p:cNvSpPr txBox="1"/>
            <p:nvPr/>
          </p:nvSpPr>
          <p:spPr bwMode="auto">
            <a:xfrm>
              <a:off x="6804842" y="5249889"/>
              <a:ext cx="748759" cy="307777"/>
            </a:xfrm>
            <a:prstGeom prst="rect">
              <a:avLst/>
            </a:prstGeom>
            <a:noFill/>
            <a:ln w="12700">
              <a:noFill/>
              <a:miter lim="800000"/>
            </a:ln>
          </p:spPr>
          <p:txBody>
            <a:bodyPr wrap="square" anchor="ctr">
              <a:spAutoFit/>
            </a:bodyPr>
            <a:lstStyle/>
            <a:p>
              <a:pPr algn="ctr"/>
              <a:r>
                <a:rPr lang="en-US" altLang="zh-CN" sz="1400" b="1"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58" name="矩形: 圆角 57">
              <a:extLst>
                <a:ext uri="{FF2B5EF4-FFF2-40B4-BE49-F238E27FC236}">
                  <a16:creationId xmlns:a16="http://schemas.microsoft.com/office/drawing/2014/main" id="{6C222448-D695-4B75-AB5F-22396AD4E917}"/>
                </a:ext>
              </a:extLst>
            </p:cNvPr>
            <p:cNvSpPr/>
            <p:nvPr/>
          </p:nvSpPr>
          <p:spPr>
            <a:xfrm>
              <a:off x="6804843" y="4723758"/>
              <a:ext cx="748759" cy="515882"/>
            </a:xfrm>
            <a:prstGeom prst="roundRect">
              <a:avLst>
                <a:gd name="adj" fmla="val 8825"/>
              </a:avLst>
            </a:prstGeom>
            <a:ln/>
          </p:spPr>
          <p:style>
            <a:lnRef idx="1">
              <a:schemeClr val="accent5"/>
            </a:lnRef>
            <a:fillRef idx="3">
              <a:schemeClr val="accent5"/>
            </a:fillRef>
            <a:effectRef idx="2">
              <a:schemeClr val="accent5"/>
            </a:effectRef>
            <a:fontRef idx="minor">
              <a:schemeClr val="lt1"/>
            </a:fontRef>
          </p:style>
          <p:txBody>
            <a:bodyPr wrap="square" lIns="89996" tIns="46798" rIns="89996" bIns="46798" rtlCol="0" anchor="ctr">
              <a:noAutofit/>
            </a:bodyPr>
            <a:lstStyle/>
            <a:p>
              <a:pPr algn="ctr"/>
              <a:r>
                <a:rPr lang="en-US" altLang="zh-CN" sz="1400" b="1" dirty="0">
                  <a:solidFill>
                    <a:schemeClr val="bg1"/>
                  </a:solidFill>
                  <a:latin typeface="微软雅黑 Light" panose="020B0502040204020203" pitchFamily="34" charset="-122"/>
                  <a:ea typeface="微软雅黑 Light" panose="020B0502040204020203" pitchFamily="34" charset="-122"/>
                </a:rPr>
                <a:t>APP 1</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59" name="矩形: 圆角 58">
              <a:extLst>
                <a:ext uri="{FF2B5EF4-FFF2-40B4-BE49-F238E27FC236}">
                  <a16:creationId xmlns:a16="http://schemas.microsoft.com/office/drawing/2014/main" id="{171E18EA-5B40-49FA-918C-5BFD1A869CD1}"/>
                </a:ext>
              </a:extLst>
            </p:cNvPr>
            <p:cNvSpPr/>
            <p:nvPr/>
          </p:nvSpPr>
          <p:spPr>
            <a:xfrm>
              <a:off x="6804843" y="5629261"/>
              <a:ext cx="748759" cy="515882"/>
            </a:xfrm>
            <a:prstGeom prst="roundRect">
              <a:avLst>
                <a:gd name="adj" fmla="val 8825"/>
              </a:avLst>
            </a:prstGeom>
            <a:ln/>
          </p:spPr>
          <p:style>
            <a:lnRef idx="1">
              <a:schemeClr val="accent5"/>
            </a:lnRef>
            <a:fillRef idx="3">
              <a:schemeClr val="accent5"/>
            </a:fillRef>
            <a:effectRef idx="2">
              <a:schemeClr val="accent5"/>
            </a:effectRef>
            <a:fontRef idx="minor">
              <a:schemeClr val="lt1"/>
            </a:fontRef>
          </p:style>
          <p:txBody>
            <a:bodyPr wrap="square" lIns="89996" tIns="46798" rIns="89996" bIns="46798" rtlCol="0" anchor="ctr">
              <a:noAutofit/>
            </a:bodyPr>
            <a:lstStyle/>
            <a:p>
              <a:pPr algn="ctr"/>
              <a:r>
                <a:rPr lang="en-US" altLang="zh-CN" sz="1400" b="1" dirty="0">
                  <a:solidFill>
                    <a:schemeClr val="bg1"/>
                  </a:solidFill>
                  <a:latin typeface="微软雅黑 Light" panose="020B0502040204020203" pitchFamily="34" charset="-122"/>
                  <a:ea typeface="微软雅黑 Light" panose="020B0502040204020203" pitchFamily="34" charset="-122"/>
                </a:rPr>
                <a:t>APP n</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sp>
        <p:nvSpPr>
          <p:cNvPr id="60" name="箭头: 右 59">
            <a:extLst>
              <a:ext uri="{FF2B5EF4-FFF2-40B4-BE49-F238E27FC236}">
                <a16:creationId xmlns:a16="http://schemas.microsoft.com/office/drawing/2014/main" id="{98D7CC51-2525-46F8-B6EF-22D945A6FA0D}"/>
              </a:ext>
            </a:extLst>
          </p:cNvPr>
          <p:cNvSpPr/>
          <p:nvPr/>
        </p:nvSpPr>
        <p:spPr>
          <a:xfrm>
            <a:off x="7668528" y="5370378"/>
            <a:ext cx="504056" cy="305154"/>
          </a:xfrm>
          <a:prstGeom prst="rightArrow">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62" name="文本框 61">
            <a:extLst>
              <a:ext uri="{FF2B5EF4-FFF2-40B4-BE49-F238E27FC236}">
                <a16:creationId xmlns:a16="http://schemas.microsoft.com/office/drawing/2014/main" id="{9D66999C-0596-4BEE-8FED-5878C680264D}"/>
              </a:ext>
            </a:extLst>
          </p:cNvPr>
          <p:cNvSpPr txBox="1"/>
          <p:nvPr/>
        </p:nvSpPr>
        <p:spPr bwMode="auto">
          <a:xfrm>
            <a:off x="7616824" y="4957821"/>
            <a:ext cx="537628" cy="430887"/>
          </a:xfrm>
          <a:prstGeom prst="rect">
            <a:avLst/>
          </a:prstGeom>
          <a:noFill/>
          <a:ln w="12700">
            <a:noFill/>
            <a:miter lim="800000"/>
          </a:ln>
        </p:spPr>
        <p:txBody>
          <a:bodyPr wrap="square" anchor="ctr">
            <a:spAutoFit/>
          </a:bodyPr>
          <a:lstStyle/>
          <a:p>
            <a:pPr algn="ctr"/>
            <a:r>
              <a:rPr lang="en-US" altLang="zh-CN" sz="1100" b="1" dirty="0">
                <a:latin typeface="微软雅黑 Light" panose="020B0502040204020203" pitchFamily="34" charset="-122"/>
                <a:ea typeface="微软雅黑 Light" panose="020B0502040204020203" pitchFamily="34" charset="-122"/>
              </a:rPr>
              <a:t>AIDL</a:t>
            </a:r>
          </a:p>
          <a:p>
            <a:pPr algn="ctr"/>
            <a:r>
              <a:rPr lang="zh-CN" altLang="en-US" sz="1100" b="1" dirty="0">
                <a:latin typeface="微软雅黑 Light" panose="020B0502040204020203" pitchFamily="34" charset="-122"/>
                <a:ea typeface="微软雅黑 Light" panose="020B0502040204020203" pitchFamily="34" charset="-122"/>
              </a:rPr>
              <a:t>接口</a:t>
            </a:r>
            <a:endParaRPr lang="zh-CN" altLang="en-US" sz="1100" dirty="0"/>
          </a:p>
        </p:txBody>
      </p:sp>
      <p:sp>
        <p:nvSpPr>
          <p:cNvPr id="63" name="文本框 62">
            <a:extLst>
              <a:ext uri="{FF2B5EF4-FFF2-40B4-BE49-F238E27FC236}">
                <a16:creationId xmlns:a16="http://schemas.microsoft.com/office/drawing/2014/main" id="{5D1EC188-8165-4E23-8E4A-1A6E20D64C58}"/>
              </a:ext>
            </a:extLst>
          </p:cNvPr>
          <p:cNvSpPr txBox="1"/>
          <p:nvPr/>
        </p:nvSpPr>
        <p:spPr>
          <a:xfrm>
            <a:off x="5820839" y="2848676"/>
            <a:ext cx="1170365" cy="769441"/>
          </a:xfrm>
          <a:prstGeom prst="rect">
            <a:avLst/>
          </a:prstGeom>
          <a:noFill/>
        </p:spPr>
        <p:txBody>
          <a:bodyPr wrap="square">
            <a:spAutoFit/>
          </a:bodyPr>
          <a:lstStyle/>
          <a:p>
            <a:r>
              <a:rPr lang="zh-CN" altLang="en-US" sz="1100" b="1" dirty="0">
                <a:solidFill>
                  <a:srgbClr val="C00000"/>
                </a:solidFill>
                <a:latin typeface="微软雅黑" panose="020B0503020204020204" pitchFamily="34" charset="-122"/>
                <a:ea typeface="微软雅黑" panose="020B0503020204020204" pitchFamily="34" charset="-122"/>
              </a:rPr>
              <a:t>便于前期推广，但需要为每个第三方</a:t>
            </a:r>
            <a:r>
              <a:rPr lang="en-US" altLang="zh-CN" sz="1100" b="1" dirty="0">
                <a:solidFill>
                  <a:srgbClr val="C00000"/>
                </a:solidFill>
                <a:latin typeface="微软雅黑" panose="020B0503020204020204" pitchFamily="34" charset="-122"/>
                <a:ea typeface="微软雅黑" panose="020B0503020204020204" pitchFamily="34" charset="-122"/>
              </a:rPr>
              <a:t>APP</a:t>
            </a:r>
            <a:r>
              <a:rPr lang="zh-CN" altLang="en-US" sz="1100" b="1" dirty="0">
                <a:solidFill>
                  <a:srgbClr val="C00000"/>
                </a:solidFill>
                <a:latin typeface="微软雅黑" panose="020B0503020204020204" pitchFamily="34" charset="-122"/>
                <a:ea typeface="微软雅黑" panose="020B0503020204020204" pitchFamily="34" charset="-122"/>
              </a:rPr>
              <a:t>开通</a:t>
            </a:r>
            <a:r>
              <a:rPr lang="en-US" altLang="zh-CN" sz="1100" b="1" dirty="0">
                <a:solidFill>
                  <a:srgbClr val="C00000"/>
                </a:solidFill>
                <a:latin typeface="微软雅黑" panose="020B0503020204020204" pitchFamily="34" charset="-122"/>
                <a:ea typeface="微软雅黑" panose="020B0503020204020204" pitchFamily="34" charset="-122"/>
              </a:rPr>
              <a:t>SIM</a:t>
            </a:r>
            <a:r>
              <a:rPr lang="zh-CN" altLang="en-US" sz="1100" b="1" dirty="0">
                <a:solidFill>
                  <a:srgbClr val="C00000"/>
                </a:solidFill>
                <a:latin typeface="微软雅黑" panose="020B0503020204020204" pitchFamily="34" charset="-122"/>
                <a:ea typeface="微软雅黑" panose="020B0503020204020204" pitchFamily="34" charset="-122"/>
              </a:rPr>
              <a:t>卡访问规则。</a:t>
            </a:r>
            <a:endParaRPr lang="zh-CN" altLang="en-US" sz="1100" b="1" dirty="0">
              <a:solidFill>
                <a:srgbClr val="C00000"/>
              </a:solidFill>
            </a:endParaRPr>
          </a:p>
        </p:txBody>
      </p:sp>
      <p:sp>
        <p:nvSpPr>
          <p:cNvPr id="64" name="文本框 63">
            <a:extLst>
              <a:ext uri="{FF2B5EF4-FFF2-40B4-BE49-F238E27FC236}">
                <a16:creationId xmlns:a16="http://schemas.microsoft.com/office/drawing/2014/main" id="{EED40688-7373-454D-A710-4D56B20FABCD}"/>
              </a:ext>
            </a:extLst>
          </p:cNvPr>
          <p:cNvSpPr txBox="1"/>
          <p:nvPr/>
        </p:nvSpPr>
        <p:spPr>
          <a:xfrm>
            <a:off x="5757528" y="5050987"/>
            <a:ext cx="1170365" cy="938719"/>
          </a:xfrm>
          <a:prstGeom prst="rect">
            <a:avLst/>
          </a:prstGeom>
          <a:noFill/>
        </p:spPr>
        <p:txBody>
          <a:bodyPr wrap="square">
            <a:spAutoFit/>
          </a:bodyPr>
          <a:lstStyle/>
          <a:p>
            <a:r>
              <a:rPr lang="zh-CN" altLang="en-US" sz="1100" b="1" dirty="0">
                <a:solidFill>
                  <a:srgbClr val="C00000"/>
                </a:solidFill>
                <a:latin typeface="微软雅黑" panose="020B0503020204020204" pitchFamily="34" charset="-122"/>
                <a:ea typeface="微软雅黑" panose="020B0503020204020204" pitchFamily="34" charset="-122"/>
              </a:rPr>
              <a:t>便于打造统一入口，构建用户社群，形成品牌。</a:t>
            </a:r>
            <a:endParaRPr lang="en-US" altLang="zh-CN" sz="1100" b="1" dirty="0">
              <a:solidFill>
                <a:srgbClr val="C00000"/>
              </a:solidFill>
              <a:latin typeface="微软雅黑" panose="020B0503020204020204" pitchFamily="34" charset="-122"/>
              <a:ea typeface="微软雅黑" panose="020B0503020204020204" pitchFamily="34" charset="-122"/>
            </a:endParaRPr>
          </a:p>
          <a:p>
            <a:r>
              <a:rPr lang="zh-CN" altLang="en-US" sz="1100" b="1" dirty="0">
                <a:solidFill>
                  <a:srgbClr val="C00000"/>
                </a:solidFill>
                <a:latin typeface="微软雅黑" panose="020B0503020204020204" pitchFamily="34" charset="-122"/>
                <a:ea typeface="微软雅黑" panose="020B0503020204020204" pitchFamily="34" charset="-122"/>
              </a:rPr>
              <a:t>但应用推广是难点。</a:t>
            </a:r>
            <a:endParaRPr lang="zh-CN" altLang="en-US" sz="1100" b="1" dirty="0">
              <a:solidFill>
                <a:srgbClr val="C00000"/>
              </a:solidFill>
            </a:endParaRPr>
          </a:p>
        </p:txBody>
      </p:sp>
    </p:spTree>
    <p:extLst>
      <p:ext uri="{BB962C8B-B14F-4D97-AF65-F5344CB8AC3E}">
        <p14:creationId xmlns:p14="http://schemas.microsoft.com/office/powerpoint/2010/main" val="361469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三、实施方案（</a:t>
            </a:r>
            <a:r>
              <a:rPr lang="en-US" altLang="zh-CN" dirty="0"/>
              <a:t>2/6</a:t>
            </a:r>
            <a:r>
              <a:rPr lang="zh-CN" altLang="en-US" dirty="0"/>
              <a:t>）：认证平台实施规划</a:t>
            </a:r>
          </a:p>
        </p:txBody>
      </p:sp>
      <p:sp>
        <p:nvSpPr>
          <p:cNvPr id="105" name="文本框 104">
            <a:extLst>
              <a:ext uri="{FF2B5EF4-FFF2-40B4-BE49-F238E27FC236}">
                <a16:creationId xmlns:a16="http://schemas.microsoft.com/office/drawing/2014/main" id="{C925D9BF-771C-4915-91F5-359713147451}"/>
              </a:ext>
            </a:extLst>
          </p:cNvPr>
          <p:cNvSpPr txBox="1"/>
          <p:nvPr/>
        </p:nvSpPr>
        <p:spPr>
          <a:xfrm>
            <a:off x="479233" y="1068898"/>
            <a:ext cx="10245917"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dirty="0">
                <a:solidFill>
                  <a:srgbClr val="C00000"/>
                </a:solidFill>
                <a:latin typeface="微软雅黑" panose="020B0503020204020204" pitchFamily="34" charset="-122"/>
                <a:ea typeface="微软雅黑" panose="020B0503020204020204" pitchFamily="34" charset="-122"/>
              </a:rPr>
              <a:t>一期：核心能力建设，实现对外能力输出、路由配置等</a:t>
            </a:r>
            <a:r>
              <a:rPr kumimoji="1" lang="en-US" altLang="zh-CN" dirty="0">
                <a:solidFill>
                  <a:srgbClr val="C00000"/>
                </a:solidFill>
                <a:latin typeface="微软雅黑" panose="020B0503020204020204" pitchFamily="34" charset="-122"/>
                <a:ea typeface="微软雅黑" panose="020B0503020204020204" pitchFamily="34" charset="-122"/>
              </a:rPr>
              <a:t>3</a:t>
            </a:r>
            <a:r>
              <a:rPr kumimoji="1" lang="zh-CN" altLang="en-US" dirty="0">
                <a:solidFill>
                  <a:srgbClr val="C00000"/>
                </a:solidFill>
                <a:latin typeface="微软雅黑" panose="020B0503020204020204" pitchFamily="34" charset="-122"/>
                <a:ea typeface="微软雅黑" panose="020B0503020204020204" pitchFamily="34" charset="-122"/>
              </a:rPr>
              <a:t>个模块</a:t>
            </a:r>
            <a:r>
              <a:rPr kumimoji="1" lang="en-US" altLang="zh-CN" dirty="0">
                <a:solidFill>
                  <a:srgbClr val="C00000"/>
                </a:solidFill>
                <a:latin typeface="微软雅黑" panose="020B0503020204020204" pitchFamily="34" charset="-122"/>
                <a:ea typeface="微软雅黑" panose="020B0503020204020204" pitchFamily="34" charset="-122"/>
              </a:rPr>
              <a:t>5</a:t>
            </a:r>
            <a:r>
              <a:rPr kumimoji="1" lang="zh-CN" altLang="en-US" dirty="0">
                <a:solidFill>
                  <a:srgbClr val="C00000"/>
                </a:solidFill>
                <a:latin typeface="微软雅黑" panose="020B0503020204020204" pitchFamily="34" charset="-122"/>
                <a:ea typeface="微软雅黑" panose="020B0503020204020204" pitchFamily="34" charset="-122"/>
              </a:rPr>
              <a:t>项功能，开发投入</a:t>
            </a:r>
            <a:r>
              <a:rPr kumimoji="1" lang="en-US" altLang="zh-CN" dirty="0">
                <a:solidFill>
                  <a:srgbClr val="C00000"/>
                </a:solidFill>
                <a:latin typeface="微软雅黑" panose="020B0503020204020204" pitchFamily="34" charset="-122"/>
                <a:ea typeface="微软雅黑" panose="020B0503020204020204" pitchFamily="34" charset="-122"/>
              </a:rPr>
              <a:t>20</a:t>
            </a:r>
            <a:r>
              <a:rPr kumimoji="1" lang="zh-CN" altLang="en-US" dirty="0">
                <a:solidFill>
                  <a:srgbClr val="C00000"/>
                </a:solidFill>
                <a:latin typeface="微软雅黑" panose="020B0503020204020204" pitchFamily="34" charset="-122"/>
                <a:ea typeface="微软雅黑" panose="020B0503020204020204" pitchFamily="34" charset="-122"/>
              </a:rPr>
              <a:t>人日</a:t>
            </a:r>
            <a:endParaRPr kumimoji="1"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dirty="0">
                <a:solidFill>
                  <a:srgbClr val="C00000"/>
                </a:solidFill>
                <a:latin typeface="微软雅黑" panose="020B0503020204020204" pitchFamily="34" charset="-122"/>
                <a:ea typeface="微软雅黑" panose="020B0503020204020204" pitchFamily="34" charset="-122"/>
              </a:rPr>
              <a:t>二期：运营能力建设，完善人员运营流程、运营菜单拆分等</a:t>
            </a:r>
            <a:r>
              <a:rPr kumimoji="1" lang="en-US" altLang="zh-CN" dirty="0">
                <a:solidFill>
                  <a:srgbClr val="C00000"/>
                </a:solidFill>
                <a:latin typeface="微软雅黑" panose="020B0503020204020204" pitchFamily="34" charset="-122"/>
                <a:ea typeface="微软雅黑" panose="020B0503020204020204" pitchFamily="34" charset="-122"/>
              </a:rPr>
              <a:t>2</a:t>
            </a:r>
            <a:r>
              <a:rPr kumimoji="1" lang="zh-CN" altLang="en-US" dirty="0">
                <a:solidFill>
                  <a:srgbClr val="C00000"/>
                </a:solidFill>
                <a:latin typeface="微软雅黑" panose="020B0503020204020204" pitchFamily="34" charset="-122"/>
                <a:ea typeface="微软雅黑" panose="020B0503020204020204" pitchFamily="34" charset="-122"/>
              </a:rPr>
              <a:t>个模块</a:t>
            </a:r>
            <a:r>
              <a:rPr kumimoji="1" lang="en-US" altLang="zh-CN" dirty="0">
                <a:solidFill>
                  <a:srgbClr val="C00000"/>
                </a:solidFill>
                <a:latin typeface="微软雅黑" panose="020B0503020204020204" pitchFamily="34" charset="-122"/>
                <a:ea typeface="微软雅黑" panose="020B0503020204020204" pitchFamily="34" charset="-122"/>
              </a:rPr>
              <a:t>5</a:t>
            </a:r>
            <a:r>
              <a:rPr kumimoji="1" lang="zh-CN" altLang="en-US" dirty="0">
                <a:solidFill>
                  <a:srgbClr val="C00000"/>
                </a:solidFill>
                <a:latin typeface="微软雅黑" panose="020B0503020204020204" pitchFamily="34" charset="-122"/>
                <a:ea typeface="微软雅黑" panose="020B0503020204020204" pitchFamily="34" charset="-122"/>
              </a:rPr>
              <a:t>项目功能，开发投入</a:t>
            </a:r>
            <a:r>
              <a:rPr kumimoji="1" lang="en-US" altLang="zh-CN" dirty="0">
                <a:solidFill>
                  <a:srgbClr val="C00000"/>
                </a:solidFill>
                <a:latin typeface="微软雅黑" panose="020B0503020204020204" pitchFamily="34" charset="-122"/>
                <a:ea typeface="微软雅黑" panose="020B0503020204020204" pitchFamily="34" charset="-122"/>
              </a:rPr>
              <a:t>29</a:t>
            </a:r>
            <a:r>
              <a:rPr kumimoji="1" lang="zh-CN" altLang="en-US" dirty="0">
                <a:solidFill>
                  <a:srgbClr val="C00000"/>
                </a:solidFill>
                <a:latin typeface="微软雅黑" panose="020B0503020204020204" pitchFamily="34" charset="-122"/>
                <a:ea typeface="微软雅黑" panose="020B0503020204020204" pitchFamily="34" charset="-122"/>
              </a:rPr>
              <a:t>人</a:t>
            </a:r>
            <a:r>
              <a:rPr kumimoji="1" lang="en-US" altLang="zh-CN" dirty="0">
                <a:solidFill>
                  <a:srgbClr val="C00000"/>
                </a:solidFill>
                <a:latin typeface="微软雅黑" panose="020B0503020204020204" pitchFamily="34" charset="-122"/>
                <a:ea typeface="微软雅黑" panose="020B0503020204020204" pitchFamily="34" charset="-122"/>
              </a:rPr>
              <a:t>/</a:t>
            </a:r>
            <a:r>
              <a:rPr kumimoji="1" lang="zh-CN" altLang="en-US" dirty="0">
                <a:solidFill>
                  <a:srgbClr val="C00000"/>
                </a:solidFill>
                <a:latin typeface="微软雅黑" panose="020B0503020204020204" pitchFamily="34" charset="-122"/>
                <a:ea typeface="微软雅黑" panose="020B0503020204020204" pitchFamily="34" charset="-122"/>
              </a:rPr>
              <a:t>日</a:t>
            </a:r>
          </a:p>
        </p:txBody>
      </p:sp>
      <p:pic>
        <p:nvPicPr>
          <p:cNvPr id="106" name="图片 105">
            <a:extLst>
              <a:ext uri="{FF2B5EF4-FFF2-40B4-BE49-F238E27FC236}">
                <a16:creationId xmlns:a16="http://schemas.microsoft.com/office/drawing/2014/main" id="{F4B3DA73-2868-4C28-92BC-946D99292D5B}"/>
              </a:ext>
            </a:extLst>
          </p:cNvPr>
          <p:cNvPicPr>
            <a:picLocks noChangeAspect="1"/>
          </p:cNvPicPr>
          <p:nvPr/>
        </p:nvPicPr>
        <p:blipFill>
          <a:blip r:embed="rId2"/>
          <a:stretch>
            <a:fillRect/>
          </a:stretch>
        </p:blipFill>
        <p:spPr>
          <a:xfrm>
            <a:off x="403032" y="2059838"/>
            <a:ext cx="10893617" cy="4508500"/>
          </a:xfrm>
          <a:prstGeom prst="rect">
            <a:avLst/>
          </a:prstGeom>
        </p:spPr>
      </p:pic>
    </p:spTree>
    <p:extLst>
      <p:ext uri="{BB962C8B-B14F-4D97-AF65-F5344CB8AC3E}">
        <p14:creationId xmlns:p14="http://schemas.microsoft.com/office/powerpoint/2010/main" val="106443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3/6</a:t>
            </a:r>
            <a:r>
              <a:rPr lang="zh-CN" altLang="en-US" dirty="0"/>
              <a:t>）：数字身份</a:t>
            </a:r>
            <a:r>
              <a:rPr lang="en-US" altLang="zh-CN" dirty="0"/>
              <a:t>TSM</a:t>
            </a:r>
            <a:r>
              <a:rPr lang="zh-CN" altLang="en-US" dirty="0"/>
              <a:t>平台</a:t>
            </a:r>
          </a:p>
        </p:txBody>
      </p:sp>
      <p:sp>
        <p:nvSpPr>
          <p:cNvPr id="4" name="文本框 3">
            <a:extLst>
              <a:ext uri="{FF2B5EF4-FFF2-40B4-BE49-F238E27FC236}">
                <a16:creationId xmlns:a16="http://schemas.microsoft.com/office/drawing/2014/main" id="{07EB737A-678C-4C16-AAE0-096C48D548D0}"/>
              </a:ext>
            </a:extLst>
          </p:cNvPr>
          <p:cNvSpPr txBox="1"/>
          <p:nvPr/>
        </p:nvSpPr>
        <p:spPr bwMode="auto">
          <a:xfrm>
            <a:off x="326026" y="943788"/>
            <a:ext cx="11530614" cy="1155509"/>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effectLst/>
                <a:latin typeface="华文细黑" panose="02010600040101010101" pitchFamily="2" charset="-122"/>
                <a:ea typeface="华文细黑" panose="02010600040101010101" pitchFamily="2" charset="-122"/>
              </a:rPr>
              <a:t>产品描述：</a:t>
            </a:r>
            <a:r>
              <a:rPr lang="zh-CN" altLang="en-US" sz="1600" b="1" dirty="0">
                <a:effectLst/>
                <a:latin typeface="华文细黑" panose="02010600040101010101" pitchFamily="2" charset="-122"/>
                <a:ea typeface="华文细黑" panose="02010600040101010101" pitchFamily="2" charset="-122"/>
              </a:rPr>
              <a:t>数字身份</a:t>
            </a:r>
            <a:r>
              <a:rPr lang="en-US" altLang="zh-CN" sz="1600" b="1" dirty="0">
                <a:effectLst/>
                <a:latin typeface="华文细黑" panose="02010600040101010101" pitchFamily="2" charset="-122"/>
                <a:ea typeface="华文细黑" panose="02010600040101010101" pitchFamily="2" charset="-122"/>
              </a:rPr>
              <a:t>TSM</a:t>
            </a:r>
            <a:r>
              <a:rPr lang="zh-CN" altLang="en-US" sz="1600" b="1" dirty="0">
                <a:effectLst/>
                <a:latin typeface="华文细黑" panose="02010600040101010101" pitchFamily="2" charset="-122"/>
                <a:ea typeface="华文细黑" panose="02010600040101010101" pitchFamily="2" charset="-122"/>
              </a:rPr>
              <a:t>产品是基于</a:t>
            </a:r>
            <a:r>
              <a:rPr lang="zh-CN" altLang="en-US" sz="1600" b="1" dirty="0">
                <a:solidFill>
                  <a:srgbClr val="C00000"/>
                </a:solidFill>
                <a:effectLst/>
                <a:latin typeface="华文细黑" panose="02010600040101010101" pitchFamily="2" charset="-122"/>
                <a:ea typeface="华文细黑" panose="02010600040101010101" pitchFamily="2" charset="-122"/>
              </a:rPr>
              <a:t>国密</a:t>
            </a:r>
            <a:r>
              <a:rPr lang="en-US" altLang="zh-CN" sz="1600" b="1" dirty="0">
                <a:solidFill>
                  <a:srgbClr val="C00000"/>
                </a:solidFill>
                <a:effectLst/>
                <a:latin typeface="华文细黑" panose="02010600040101010101" pitchFamily="2" charset="-122"/>
                <a:ea typeface="华文细黑" panose="02010600040101010101" pitchFamily="2" charset="-122"/>
              </a:rPr>
              <a:t>NFC-SIM</a:t>
            </a:r>
            <a:r>
              <a:rPr lang="zh-CN" altLang="en-US" sz="1600" b="1" dirty="0">
                <a:solidFill>
                  <a:srgbClr val="C00000"/>
                </a:solidFill>
                <a:effectLst/>
                <a:latin typeface="华文细黑" panose="02010600040101010101" pitchFamily="2" charset="-122"/>
                <a:ea typeface="华文细黑" panose="02010600040101010101" pitchFamily="2" charset="-122"/>
              </a:rPr>
              <a:t>卡</a:t>
            </a:r>
            <a:r>
              <a:rPr lang="zh-CN" altLang="en-US" sz="1600" b="1" dirty="0">
                <a:effectLst/>
                <a:latin typeface="华文细黑" panose="02010600040101010101" pitchFamily="2" charset="-122"/>
                <a:ea typeface="华文细黑" panose="02010600040101010101" pitchFamily="2" charset="-122"/>
              </a:rPr>
              <a:t>，按照标准</a:t>
            </a:r>
            <a:r>
              <a:rPr lang="zh-CN" altLang="en-US" sz="1600" b="1" dirty="0">
                <a:solidFill>
                  <a:srgbClr val="000000"/>
                </a:solidFill>
                <a:effectLst/>
                <a:latin typeface="华文细黑" panose="02010600040101010101" pitchFamily="2" charset="-122"/>
                <a:ea typeface="华文细黑" panose="02010600040101010101" pitchFamily="2" charset="-122"/>
              </a:rPr>
              <a:t>国际</a:t>
            </a:r>
            <a:r>
              <a:rPr lang="en-US" altLang="zh-CN" sz="1600" b="1" dirty="0">
                <a:solidFill>
                  <a:srgbClr val="C00000"/>
                </a:solidFill>
                <a:effectLst/>
                <a:latin typeface="华文细黑" panose="02010600040101010101" pitchFamily="2" charset="-122"/>
                <a:ea typeface="华文细黑" panose="02010600040101010101" pitchFamily="2" charset="-122"/>
              </a:rPr>
              <a:t>GP</a:t>
            </a:r>
            <a:r>
              <a:rPr lang="zh-CN" altLang="en-US" sz="1600" b="1" dirty="0">
                <a:solidFill>
                  <a:srgbClr val="C00000"/>
                </a:solidFill>
                <a:effectLst/>
                <a:latin typeface="华文细黑" panose="02010600040101010101" pitchFamily="2" charset="-122"/>
                <a:ea typeface="华文细黑" panose="02010600040101010101" pitchFamily="2" charset="-122"/>
              </a:rPr>
              <a:t>规范</a:t>
            </a:r>
            <a:r>
              <a:rPr lang="en-US" altLang="zh-CN" sz="1600" b="1" dirty="0">
                <a:solidFill>
                  <a:srgbClr val="C00000"/>
                </a:solidFill>
                <a:effectLst/>
                <a:latin typeface="华文细黑" panose="02010600040101010101" pitchFamily="2" charset="-122"/>
                <a:ea typeface="华文细黑" panose="02010600040101010101" pitchFamily="2" charset="-122"/>
              </a:rPr>
              <a:t>V2.2+</a:t>
            </a:r>
            <a:r>
              <a:rPr lang="zh-CN" altLang="en-US" sz="1600" b="1" dirty="0">
                <a:solidFill>
                  <a:srgbClr val="000000"/>
                </a:solidFill>
                <a:effectLst/>
                <a:latin typeface="华文细黑" panose="02010600040101010101" pitchFamily="2" charset="-122"/>
                <a:ea typeface="华文细黑" panose="02010600040101010101" pitchFamily="2" charset="-122"/>
              </a:rPr>
              <a:t>系列实现，对</a:t>
            </a:r>
            <a:r>
              <a:rPr lang="zh-CN" altLang="en-US" sz="1600" b="1" dirty="0">
                <a:solidFill>
                  <a:srgbClr val="C00000"/>
                </a:solidFill>
                <a:effectLst/>
                <a:latin typeface="华文细黑" panose="02010600040101010101" pitchFamily="2" charset="-122"/>
                <a:ea typeface="华文细黑" panose="02010600040101010101" pitchFamily="2" charset="-122"/>
              </a:rPr>
              <a:t>数字身份业务</a:t>
            </a:r>
            <a:r>
              <a:rPr lang="zh-CN" altLang="en-US" sz="1600" b="1" dirty="0">
                <a:solidFill>
                  <a:srgbClr val="000000"/>
                </a:solidFill>
                <a:effectLst/>
                <a:latin typeface="华文细黑" panose="02010600040101010101" pitchFamily="2" charset="-122"/>
                <a:ea typeface="华文细黑" panose="02010600040101010101" pitchFamily="2" charset="-122"/>
              </a:rPr>
              <a:t>进行</a:t>
            </a:r>
            <a:r>
              <a:rPr lang="zh-CN" altLang="en-US" sz="1600" b="1" dirty="0">
                <a:solidFill>
                  <a:srgbClr val="C00000"/>
                </a:solidFill>
                <a:effectLst/>
                <a:latin typeface="华文细黑" panose="02010600040101010101" pitchFamily="2" charset="-122"/>
                <a:ea typeface="华文细黑" panose="02010600040101010101" pitchFamily="2" charset="-122"/>
              </a:rPr>
              <a:t>安全管理、安全发行和安全运营</a:t>
            </a:r>
            <a:r>
              <a:rPr lang="zh-CN" altLang="en-US" sz="1600" b="1" dirty="0">
                <a:solidFill>
                  <a:srgbClr val="000000"/>
                </a:solidFill>
                <a:effectLst/>
                <a:latin typeface="华文细黑" panose="02010600040101010101" pitchFamily="2" charset="-122"/>
                <a:ea typeface="华文细黑" panose="02010600040101010101" pitchFamily="2" charset="-122"/>
              </a:rPr>
              <a:t>的综合平台系统产品。</a:t>
            </a:r>
            <a:endParaRPr lang="en-US" altLang="zh-CN" sz="1600" b="1" dirty="0">
              <a:solidFill>
                <a:srgbClr val="000000"/>
              </a:solidFill>
              <a:effectLst/>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p"/>
            </a:pPr>
            <a:r>
              <a:rPr lang="zh-CN" altLang="en-US" sz="1600" b="1" dirty="0">
                <a:solidFill>
                  <a:srgbClr val="C00000"/>
                </a:solidFill>
                <a:latin typeface="华文细黑" panose="02010600040101010101" pitchFamily="2" charset="-122"/>
                <a:ea typeface="华文细黑" panose="02010600040101010101" pitchFamily="2" charset="-122"/>
              </a:rPr>
              <a:t>核心价值：</a:t>
            </a:r>
            <a:endParaRPr lang="en-US" altLang="zh-CN" sz="1600" b="1" dirty="0">
              <a:solidFill>
                <a:srgbClr val="000000"/>
              </a:solidFill>
              <a:effectLst/>
              <a:latin typeface="华文细黑" panose="02010600040101010101" pitchFamily="2" charset="-122"/>
              <a:ea typeface="华文细黑" panose="02010600040101010101" pitchFamily="2" charset="-122"/>
            </a:endParaRPr>
          </a:p>
        </p:txBody>
      </p:sp>
      <p:graphicFrame>
        <p:nvGraphicFramePr>
          <p:cNvPr id="6" name="表格 7">
            <a:extLst>
              <a:ext uri="{FF2B5EF4-FFF2-40B4-BE49-F238E27FC236}">
                <a16:creationId xmlns:a16="http://schemas.microsoft.com/office/drawing/2014/main" id="{0CB94B20-D2E4-4140-BD81-7A110A3F7BA2}"/>
              </a:ext>
            </a:extLst>
          </p:cNvPr>
          <p:cNvGraphicFramePr>
            <a:graphicFrameLocks noGrp="1"/>
          </p:cNvGraphicFramePr>
          <p:nvPr/>
        </p:nvGraphicFramePr>
        <p:xfrm>
          <a:off x="832571" y="2143765"/>
          <a:ext cx="5191421" cy="1447800"/>
        </p:xfrm>
        <a:graphic>
          <a:graphicData uri="http://schemas.openxmlformats.org/drawingml/2006/table">
            <a:tbl>
              <a:tblPr firstRow="1" bandRow="1"/>
              <a:tblGrid>
                <a:gridCol w="5191421">
                  <a:extLst>
                    <a:ext uri="{9D8B030D-6E8A-4147-A177-3AD203B41FA5}">
                      <a16:colId xmlns:a16="http://schemas.microsoft.com/office/drawing/2014/main" val="4157234905"/>
                    </a:ext>
                  </a:extLst>
                </a:gridCol>
              </a:tblGrid>
              <a:tr h="121839">
                <a:tc>
                  <a:txBody>
                    <a:bodyPr/>
                    <a:lstStyle/>
                    <a:p>
                      <a:r>
                        <a:rPr lang="zh-CN" altLang="en-US" sz="1600" b="1" dirty="0">
                          <a:solidFill>
                            <a:srgbClr val="C00000"/>
                          </a:solidFill>
                          <a:latin typeface="华文细黑" panose="02010600040101010101" pitchFamily="2" charset="-122"/>
                          <a:ea typeface="华文细黑" panose="02010600040101010101" pitchFamily="2" charset="-122"/>
                        </a:rPr>
                        <a:t>业务动态按需发行</a:t>
                      </a:r>
                      <a:r>
                        <a:rPr lang="zh-CN" altLang="en-US" sz="1600" dirty="0">
                          <a:latin typeface="华文细黑" panose="02010600040101010101" pitchFamily="2" charset="-122"/>
                          <a:ea typeface="华文细黑" panose="02010600040101010101" pitchFamily="2" charset="-122"/>
                        </a:rPr>
                        <a:t>：卡内业务远程动态按需加载</a:t>
                      </a:r>
                    </a:p>
                  </a:txBody>
                  <a:tcPr>
                    <a:lnL w="12700" cap="flat" cmpd="sng" algn="ctr">
                      <a:solidFill>
                        <a:srgbClr val="C00000"/>
                      </a:solidFill>
                      <a:prstDash val="sysDot"/>
                      <a:round/>
                      <a:headEnd type="none" w="med" len="med"/>
                      <a:tailEnd type="none" w="med" len="med"/>
                    </a:lnL>
                    <a:lnR w="12700" cap="flat" cmpd="sng" algn="ctr">
                      <a:solidFill>
                        <a:srgbClr val="C00000"/>
                      </a:solidFill>
                      <a:prstDash val="sysDot"/>
                      <a:round/>
                      <a:headEnd type="none" w="med" len="med"/>
                      <a:tailEnd type="none" w="med" len="med"/>
                    </a:lnR>
                    <a:lnT w="12700" cap="flat" cmpd="sng" algn="ctr">
                      <a:solidFill>
                        <a:srgbClr val="C00000"/>
                      </a:solidFill>
                      <a:prstDash val="sysDot"/>
                      <a:round/>
                      <a:headEnd type="none" w="med" len="med"/>
                      <a:tailEnd type="none" w="med" len="med"/>
                    </a:lnT>
                    <a:lnB w="12700" cap="flat" cmpd="sng" algn="ctr">
                      <a:solidFill>
                        <a:srgbClr val="C00000"/>
                      </a:solidFill>
                      <a:prstDash val="sysDot"/>
                      <a:round/>
                      <a:headEnd type="none" w="med" len="med"/>
                      <a:tailEnd type="none" w="med" len="med"/>
                    </a:lnB>
                  </a:tcPr>
                </a:tc>
                <a:extLst>
                  <a:ext uri="{0D108BD9-81ED-4DB2-BD59-A6C34878D82A}">
                    <a16:rowId xmlns:a16="http://schemas.microsoft.com/office/drawing/2014/main" val="3545970182"/>
                  </a:ext>
                </a:extLst>
              </a:tr>
              <a:tr h="370840">
                <a:tc>
                  <a:txBody>
                    <a:bodyPr/>
                    <a:lstStyle/>
                    <a:p>
                      <a:r>
                        <a:rPr lang="zh-CN" altLang="en-US" sz="1600" b="1" dirty="0">
                          <a:solidFill>
                            <a:srgbClr val="C00000"/>
                          </a:solidFill>
                          <a:latin typeface="华文细黑" panose="02010600040101010101" pitchFamily="2" charset="-122"/>
                          <a:ea typeface="华文细黑" panose="02010600040101010101" pitchFamily="2" charset="-122"/>
                        </a:rPr>
                        <a:t>兼容性好</a:t>
                      </a:r>
                      <a:r>
                        <a:rPr lang="zh-CN" altLang="en-US" sz="1600" dirty="0">
                          <a:latin typeface="华文细黑" panose="02010600040101010101" pitchFamily="2" charset="-122"/>
                          <a:ea typeface="华文细黑" panose="02010600040101010101" pitchFamily="2" charset="-122"/>
                        </a:rPr>
                        <a:t>：统一国密</a:t>
                      </a:r>
                      <a:r>
                        <a:rPr lang="en-US" altLang="zh-CN" sz="1600" dirty="0">
                          <a:latin typeface="华文细黑" panose="02010600040101010101" pitchFamily="2" charset="-122"/>
                          <a:ea typeface="华文细黑" panose="02010600040101010101" pitchFamily="2" charset="-122"/>
                        </a:rPr>
                        <a:t>GP</a:t>
                      </a:r>
                      <a:r>
                        <a:rPr lang="zh-CN" altLang="en-US" sz="1600" dirty="0">
                          <a:latin typeface="华文细黑" panose="02010600040101010101" pitchFamily="2" charset="-122"/>
                          <a:ea typeface="华文细黑" panose="02010600040101010101" pitchFamily="2" charset="-122"/>
                        </a:rPr>
                        <a:t>系列标准、统一精准卡空间运营</a:t>
                      </a:r>
                    </a:p>
                  </a:txBody>
                  <a:tcPr>
                    <a:lnL w="12700" cap="flat" cmpd="sng" algn="ctr">
                      <a:solidFill>
                        <a:srgbClr val="C00000"/>
                      </a:solidFill>
                      <a:prstDash val="sysDot"/>
                      <a:round/>
                      <a:headEnd type="none" w="med" len="med"/>
                      <a:tailEnd type="none" w="med" len="med"/>
                    </a:lnL>
                    <a:lnR w="12700" cap="flat" cmpd="sng" algn="ctr">
                      <a:solidFill>
                        <a:srgbClr val="C00000"/>
                      </a:solidFill>
                      <a:prstDash val="sysDot"/>
                      <a:round/>
                      <a:headEnd type="none" w="med" len="med"/>
                      <a:tailEnd type="none" w="med" len="med"/>
                    </a:lnR>
                    <a:lnT w="12700" cap="flat" cmpd="sng" algn="ctr">
                      <a:solidFill>
                        <a:srgbClr val="C00000"/>
                      </a:solidFill>
                      <a:prstDash val="sysDot"/>
                      <a:round/>
                      <a:headEnd type="none" w="med" len="med"/>
                      <a:tailEnd type="none" w="med" len="med"/>
                    </a:lnT>
                    <a:lnB w="12700" cap="flat" cmpd="sng" algn="ctr">
                      <a:solidFill>
                        <a:srgbClr val="C00000"/>
                      </a:solidFill>
                      <a:prstDash val="sysDot"/>
                      <a:round/>
                      <a:headEnd type="none" w="med" len="med"/>
                      <a:tailEnd type="none" w="med" len="med"/>
                    </a:lnB>
                  </a:tcPr>
                </a:tc>
                <a:extLst>
                  <a:ext uri="{0D108BD9-81ED-4DB2-BD59-A6C34878D82A}">
                    <a16:rowId xmlns:a16="http://schemas.microsoft.com/office/drawing/2014/main" val="2266809203"/>
                  </a:ext>
                </a:extLst>
              </a:tr>
              <a:tr h="370840">
                <a:tc>
                  <a:txBody>
                    <a:bodyPr/>
                    <a:lstStyle/>
                    <a:p>
                      <a:r>
                        <a:rPr lang="zh-CN" altLang="en-US" sz="1600" b="1" dirty="0">
                          <a:solidFill>
                            <a:srgbClr val="C00000"/>
                          </a:solidFill>
                          <a:latin typeface="华文细黑" panose="02010600040101010101" pitchFamily="2" charset="-122"/>
                          <a:ea typeface="华文细黑" panose="02010600040101010101" pitchFamily="2" charset="-122"/>
                        </a:rPr>
                        <a:t>安全保障</a:t>
                      </a:r>
                      <a:r>
                        <a:rPr lang="zh-CN" altLang="en-US" sz="1600" dirty="0">
                          <a:latin typeface="华文细黑" panose="02010600040101010101" pitchFamily="2" charset="-122"/>
                          <a:ea typeface="华文细黑" panose="02010600040101010101" pitchFamily="2" charset="-122"/>
                        </a:rPr>
                        <a:t>：</a:t>
                      </a:r>
                      <a:r>
                        <a:rPr lang="zh-CN" altLang="en-US" sz="1600" dirty="0">
                          <a:latin typeface="+mn-ea"/>
                        </a:rPr>
                        <a:t>云管端数据安全要求，端到端硬件加密保障</a:t>
                      </a:r>
                      <a:endParaRPr lang="zh-CN" altLang="en-US" sz="1600" dirty="0">
                        <a:latin typeface="华文细黑" panose="02010600040101010101" pitchFamily="2" charset="-122"/>
                        <a:ea typeface="华文细黑" panose="02010600040101010101" pitchFamily="2" charset="-122"/>
                      </a:endParaRPr>
                    </a:p>
                  </a:txBody>
                  <a:tcPr>
                    <a:lnL w="12700" cap="flat" cmpd="sng" algn="ctr">
                      <a:solidFill>
                        <a:srgbClr val="C00000"/>
                      </a:solidFill>
                      <a:prstDash val="sysDot"/>
                      <a:round/>
                      <a:headEnd type="none" w="med" len="med"/>
                      <a:tailEnd type="none" w="med" len="med"/>
                    </a:lnL>
                    <a:lnR w="12700" cap="flat" cmpd="sng" algn="ctr">
                      <a:solidFill>
                        <a:srgbClr val="C00000"/>
                      </a:solidFill>
                      <a:prstDash val="sysDot"/>
                      <a:round/>
                      <a:headEnd type="none" w="med" len="med"/>
                      <a:tailEnd type="none" w="med" len="med"/>
                    </a:lnR>
                    <a:lnT w="12700" cap="flat" cmpd="sng" algn="ctr">
                      <a:solidFill>
                        <a:srgbClr val="C00000"/>
                      </a:solidFill>
                      <a:prstDash val="sysDot"/>
                      <a:round/>
                      <a:headEnd type="none" w="med" len="med"/>
                      <a:tailEnd type="none" w="med" len="med"/>
                    </a:lnT>
                    <a:lnB w="12700" cap="flat" cmpd="sng" algn="ctr">
                      <a:solidFill>
                        <a:srgbClr val="C00000"/>
                      </a:solidFill>
                      <a:prstDash val="sysDot"/>
                      <a:round/>
                      <a:headEnd type="none" w="med" len="med"/>
                      <a:tailEnd type="none" w="med" len="med"/>
                    </a:lnB>
                  </a:tcPr>
                </a:tc>
                <a:extLst>
                  <a:ext uri="{0D108BD9-81ED-4DB2-BD59-A6C34878D82A}">
                    <a16:rowId xmlns:a16="http://schemas.microsoft.com/office/drawing/2014/main" val="661158488"/>
                  </a:ext>
                </a:extLst>
              </a:tr>
              <a:tr h="370840">
                <a:tc>
                  <a:txBody>
                    <a:bodyPr/>
                    <a:lstStyle/>
                    <a:p>
                      <a:r>
                        <a:rPr lang="zh-CN" altLang="en-US" sz="1600" b="1" dirty="0">
                          <a:solidFill>
                            <a:srgbClr val="C00000"/>
                          </a:solidFill>
                          <a:latin typeface="华文细黑" panose="02010600040101010101" pitchFamily="2" charset="-122"/>
                          <a:ea typeface="华文细黑" panose="02010600040101010101" pitchFamily="2" charset="-122"/>
                        </a:rPr>
                        <a:t>灵活便捷的业务接入</a:t>
                      </a:r>
                      <a:r>
                        <a:rPr lang="zh-CN" altLang="en-US" sz="1600" dirty="0">
                          <a:latin typeface="华文细黑" panose="02010600040101010101" pitchFamily="2" charset="-122"/>
                          <a:ea typeface="华文细黑" panose="02010600040101010101" pitchFamily="2" charset="-122"/>
                        </a:rPr>
                        <a:t>：多模式支持</a:t>
                      </a:r>
                      <a:r>
                        <a:rPr lang="en-US" altLang="zh-CN" sz="1600" dirty="0">
                          <a:latin typeface="华文细黑" panose="02010600040101010101" pitchFamily="2" charset="-122"/>
                          <a:ea typeface="华文细黑" panose="02010600040101010101" pitchFamily="2" charset="-122"/>
                        </a:rPr>
                        <a:t>AM</a:t>
                      </a:r>
                      <a:r>
                        <a:rPr lang="zh-CN" altLang="en-US" sz="1600" dirty="0">
                          <a:latin typeface="华文细黑" panose="02010600040101010101" pitchFamily="2" charset="-122"/>
                          <a:ea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rPr>
                        <a:t>DM</a:t>
                      </a:r>
                      <a:r>
                        <a:rPr lang="zh-CN" altLang="en-US" sz="1600" dirty="0">
                          <a:latin typeface="华文细黑" panose="02010600040101010101" pitchFamily="2" charset="-122"/>
                          <a:ea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rPr>
                        <a:t>SM</a:t>
                      </a:r>
                      <a:endParaRPr lang="zh-CN" altLang="en-US" sz="1600" dirty="0">
                        <a:latin typeface="华文细黑" panose="02010600040101010101" pitchFamily="2" charset="-122"/>
                        <a:ea typeface="华文细黑" panose="02010600040101010101" pitchFamily="2" charset="-122"/>
                      </a:endParaRPr>
                    </a:p>
                  </a:txBody>
                  <a:tcPr>
                    <a:lnL w="12700" cap="flat" cmpd="sng" algn="ctr">
                      <a:solidFill>
                        <a:srgbClr val="C00000"/>
                      </a:solidFill>
                      <a:prstDash val="sysDot"/>
                      <a:round/>
                      <a:headEnd type="none" w="med" len="med"/>
                      <a:tailEnd type="none" w="med" len="med"/>
                    </a:lnL>
                    <a:lnR w="12700" cap="flat" cmpd="sng" algn="ctr">
                      <a:solidFill>
                        <a:srgbClr val="C00000"/>
                      </a:solidFill>
                      <a:prstDash val="sysDot"/>
                      <a:round/>
                      <a:headEnd type="none" w="med" len="med"/>
                      <a:tailEnd type="none" w="med" len="med"/>
                    </a:lnR>
                    <a:lnT w="12700" cap="flat" cmpd="sng" algn="ctr">
                      <a:solidFill>
                        <a:srgbClr val="C00000"/>
                      </a:solidFill>
                      <a:prstDash val="sysDot"/>
                      <a:round/>
                      <a:headEnd type="none" w="med" len="med"/>
                      <a:tailEnd type="none" w="med" len="med"/>
                    </a:lnT>
                    <a:lnB w="12700" cap="flat" cmpd="sng" algn="ctr">
                      <a:solidFill>
                        <a:srgbClr val="C00000"/>
                      </a:solidFill>
                      <a:prstDash val="sysDot"/>
                      <a:round/>
                      <a:headEnd type="none" w="med" len="med"/>
                      <a:tailEnd type="none" w="med" len="med"/>
                    </a:lnB>
                  </a:tcPr>
                </a:tc>
                <a:extLst>
                  <a:ext uri="{0D108BD9-81ED-4DB2-BD59-A6C34878D82A}">
                    <a16:rowId xmlns:a16="http://schemas.microsoft.com/office/drawing/2014/main" val="2207464344"/>
                  </a:ext>
                </a:extLst>
              </a:tr>
            </a:tbl>
          </a:graphicData>
        </a:graphic>
      </p:graphicFrame>
      <p:sp>
        <p:nvSpPr>
          <p:cNvPr id="7" name="矩形 6">
            <a:extLst>
              <a:ext uri="{FF2B5EF4-FFF2-40B4-BE49-F238E27FC236}">
                <a16:creationId xmlns:a16="http://schemas.microsoft.com/office/drawing/2014/main" id="{2C876074-94FE-45CC-925C-E4BBC7F0ACF0}"/>
              </a:ext>
            </a:extLst>
          </p:cNvPr>
          <p:cNvSpPr/>
          <p:nvPr/>
        </p:nvSpPr>
        <p:spPr>
          <a:xfrm>
            <a:off x="7434146" y="1677371"/>
            <a:ext cx="3110146" cy="338554"/>
          </a:xfrm>
          <a:prstGeom prst="rect">
            <a:avLst/>
          </a:prstGeom>
          <a:effectLst>
            <a:outerShdw blurRad="50800" dist="38100" dir="2700000" algn="tl" rotWithShape="0">
              <a:prstClr val="black">
                <a:alpha val="40000"/>
              </a:prstClr>
            </a:outerShdw>
          </a:effectLst>
        </p:spPr>
        <p:txBody>
          <a:bodyPr wrap="none">
            <a:spAutoFit/>
          </a:bodyPr>
          <a:lstStyle/>
          <a:p>
            <a:pPr algn="ctr"/>
            <a:r>
              <a:rPr lang="zh-CN" altLang="en-US" sz="1600" b="1" dirty="0">
                <a:latin typeface="微软雅黑" panose="020B0503020204020204" pitchFamily="34" charset="-122"/>
                <a:ea typeface="微软雅黑" panose="020B0503020204020204" pitchFamily="34" charset="-122"/>
              </a:rPr>
              <a:t>数字身份</a:t>
            </a:r>
            <a:r>
              <a:rPr lang="en-US" altLang="zh-CN" sz="1600" b="1" dirty="0">
                <a:latin typeface="微软雅黑" panose="020B0503020204020204" pitchFamily="34" charset="-122"/>
                <a:ea typeface="微软雅黑" panose="020B0503020204020204" pitchFamily="34" charset="-122"/>
              </a:rPr>
              <a:t>TSM</a:t>
            </a:r>
            <a:r>
              <a:rPr lang="zh-CN" altLang="en-US" sz="1600" b="1" dirty="0">
                <a:latin typeface="微软雅黑" panose="020B0503020204020204" pitchFamily="34" charset="-122"/>
                <a:ea typeface="微软雅黑" panose="020B0503020204020204" pitchFamily="34" charset="-122"/>
              </a:rPr>
              <a:t>管理平台功能架构</a:t>
            </a:r>
            <a:endParaRPr lang="zh-CN" altLang="en-US" sz="1600" dirty="0"/>
          </a:p>
        </p:txBody>
      </p:sp>
      <p:graphicFrame>
        <p:nvGraphicFramePr>
          <p:cNvPr id="3" name="对象 2">
            <a:extLst>
              <a:ext uri="{FF2B5EF4-FFF2-40B4-BE49-F238E27FC236}">
                <a16:creationId xmlns:a16="http://schemas.microsoft.com/office/drawing/2014/main" id="{7E3B3B42-DAF3-4304-B791-E391E0D8F44F}"/>
              </a:ext>
            </a:extLst>
          </p:cNvPr>
          <p:cNvGraphicFramePr>
            <a:graphicFrameLocks noChangeAspect="1"/>
          </p:cNvGraphicFramePr>
          <p:nvPr/>
        </p:nvGraphicFramePr>
        <p:xfrm>
          <a:off x="6130422" y="2109996"/>
          <a:ext cx="5882934" cy="3851984"/>
        </p:xfrm>
        <a:graphic>
          <a:graphicData uri="http://schemas.openxmlformats.org/presentationml/2006/ole">
            <mc:AlternateContent xmlns:mc="http://schemas.openxmlformats.org/markup-compatibility/2006">
              <mc:Choice xmlns:v="urn:schemas-microsoft-com:vml" Requires="v">
                <p:oleObj spid="_x0000_s3136" name="Visio" r:id="rId4" imgW="7118708" imgH="4661075" progId="Visio.Drawing.15">
                  <p:embed/>
                </p:oleObj>
              </mc:Choice>
              <mc:Fallback>
                <p:oleObj name="Visio" r:id="rId4" imgW="7118708" imgH="4661075" progId="Visio.Drawing.15">
                  <p:embed/>
                  <p:pic>
                    <p:nvPicPr>
                      <p:cNvPr id="0" name=""/>
                      <p:cNvPicPr/>
                      <p:nvPr/>
                    </p:nvPicPr>
                    <p:blipFill>
                      <a:blip r:embed="rId5"/>
                      <a:stretch>
                        <a:fillRect/>
                      </a:stretch>
                    </p:blipFill>
                    <p:spPr>
                      <a:xfrm>
                        <a:off x="6130422" y="2109996"/>
                        <a:ext cx="5882934" cy="3851984"/>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99DB27D4-0D58-4A1B-88F8-0B317A6C2203}"/>
              </a:ext>
            </a:extLst>
          </p:cNvPr>
          <p:cNvSpPr/>
          <p:nvPr/>
        </p:nvSpPr>
        <p:spPr>
          <a:xfrm>
            <a:off x="732494" y="4002576"/>
            <a:ext cx="5391573" cy="1670073"/>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面向数字身份业务的可信服务管理平台。</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在标准</a:t>
            </a:r>
            <a:r>
              <a:rPr lang="en-US" altLang="zh-CN" sz="1400" dirty="0">
                <a:latin typeface="微软雅黑" panose="020B0503020204020204" pitchFamily="34" charset="-122"/>
                <a:ea typeface="微软雅黑" panose="020B0503020204020204" pitchFamily="34" charset="-122"/>
              </a:rPr>
              <a:t>TSM</a:t>
            </a:r>
            <a:r>
              <a:rPr lang="zh-CN" altLang="en-US" sz="1400" dirty="0">
                <a:latin typeface="微软雅黑" panose="020B0503020204020204" pitchFamily="34" charset="-122"/>
                <a:ea typeface="微软雅黑" panose="020B0503020204020204" pitchFamily="34" charset="-122"/>
              </a:rPr>
              <a:t>平台基础上：</a:t>
            </a:r>
            <a:endParaRPr lang="en-US" altLang="zh-CN" sz="1400" dirty="0">
              <a:latin typeface="微软雅黑" panose="020B0503020204020204" pitchFamily="34" charset="-122"/>
              <a:ea typeface="微软雅黑" panose="020B0503020204020204" pitchFamily="34" charset="-122"/>
            </a:endParaRPr>
          </a:p>
          <a:p>
            <a:pPr marL="542925" lvl="1" indent="-285750">
              <a:lnSpc>
                <a:spcPct val="150000"/>
              </a:lnSpc>
              <a:buClr>
                <a:srgbClr val="C00000"/>
              </a:buClr>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提供数字身份应用的多版本个人化数据写入能力。</a:t>
            </a:r>
            <a:endParaRPr lang="en-US" altLang="zh-CN" sz="1400" dirty="0">
              <a:latin typeface="微软雅黑" panose="020B0503020204020204" pitchFamily="34" charset="-122"/>
              <a:ea typeface="微软雅黑" panose="020B0503020204020204" pitchFamily="34" charset="-122"/>
            </a:endParaRPr>
          </a:p>
          <a:p>
            <a:pPr marL="542925" lvl="1" indent="-285750">
              <a:lnSpc>
                <a:spcPct val="150000"/>
              </a:lnSpc>
              <a:buClr>
                <a:srgbClr val="C00000"/>
              </a:buClr>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支持多种</a:t>
            </a:r>
            <a:r>
              <a:rPr lang="en-US" altLang="zh-CN" sz="1400" dirty="0">
                <a:latin typeface="微软雅黑" panose="020B0503020204020204" pitchFamily="34" charset="-122"/>
                <a:ea typeface="微软雅黑" panose="020B0503020204020204" pitchFamily="34" charset="-122"/>
              </a:rPr>
              <a:t>SE</a:t>
            </a:r>
            <a:r>
              <a:rPr lang="zh-CN" altLang="en-US" sz="1400" dirty="0">
                <a:latin typeface="微软雅黑" panose="020B0503020204020204" pitchFamily="34" charset="-122"/>
                <a:ea typeface="微软雅黑" panose="020B0503020204020204" pitchFamily="34" charset="-122"/>
              </a:rPr>
              <a:t>介质的适配管理，以及与生产工厂对接的</a:t>
            </a:r>
            <a:r>
              <a:rPr lang="en-US" altLang="zh-CN" sz="1400" dirty="0">
                <a:latin typeface="微软雅黑" panose="020B0503020204020204" pitchFamily="34" charset="-122"/>
                <a:ea typeface="微软雅黑" panose="020B0503020204020204" pitchFamily="34" charset="-122"/>
              </a:rPr>
              <a:t>SE</a:t>
            </a:r>
            <a:r>
              <a:rPr lang="zh-CN" altLang="en-US" sz="1400" dirty="0">
                <a:latin typeface="微软雅黑" panose="020B0503020204020204" pitchFamily="34" charset="-122"/>
                <a:ea typeface="微软雅黑" panose="020B0503020204020204" pitchFamily="34" charset="-122"/>
              </a:rPr>
              <a:t>安全注册、认证服务受理终端的认证。</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860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4/6</a:t>
            </a:r>
            <a:r>
              <a:rPr lang="zh-CN" altLang="en-US" dirty="0"/>
              <a:t>） ：</a:t>
            </a:r>
            <a:r>
              <a:rPr lang="en-US" altLang="zh-CN" dirty="0"/>
              <a:t>SIM</a:t>
            </a:r>
            <a:r>
              <a:rPr lang="zh-CN" altLang="en-US" dirty="0"/>
              <a:t>卡应用</a:t>
            </a:r>
          </a:p>
        </p:txBody>
      </p:sp>
      <p:sp>
        <p:nvSpPr>
          <p:cNvPr id="4" name="文本框 3">
            <a:extLst>
              <a:ext uri="{FF2B5EF4-FFF2-40B4-BE49-F238E27FC236}">
                <a16:creationId xmlns:a16="http://schemas.microsoft.com/office/drawing/2014/main" id="{519C4EA5-94D1-4136-B8BF-D33B51CAA120}"/>
              </a:ext>
            </a:extLst>
          </p:cNvPr>
          <p:cNvSpPr txBox="1"/>
          <p:nvPr/>
        </p:nvSpPr>
        <p:spPr bwMode="auto">
          <a:xfrm>
            <a:off x="551384" y="943788"/>
            <a:ext cx="10855206" cy="786177"/>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effectLst/>
                <a:latin typeface="华文细黑" panose="02010600040101010101" pitchFamily="2" charset="-122"/>
                <a:ea typeface="华文细黑" panose="02010600040101010101" pitchFamily="2" charset="-122"/>
              </a:rPr>
              <a:t>产品描述：</a:t>
            </a:r>
            <a:r>
              <a:rPr lang="zh-CN" altLang="en-US" sz="1600" b="1" dirty="0">
                <a:solidFill>
                  <a:srgbClr val="000000"/>
                </a:solidFill>
                <a:effectLst/>
                <a:latin typeface="华文细黑" panose="02010600040101010101" pitchFamily="2" charset="-122"/>
                <a:ea typeface="华文细黑" panose="02010600040101010101" pitchFamily="2" charset="-122"/>
              </a:rPr>
              <a:t>依托高安全规格的</a:t>
            </a:r>
            <a:r>
              <a:rPr lang="en-US" altLang="zh-CN" sz="1600" b="1" dirty="0">
                <a:solidFill>
                  <a:srgbClr val="000000"/>
                </a:solidFill>
                <a:effectLst/>
                <a:latin typeface="华文细黑" panose="02010600040101010101" pitchFamily="2" charset="-122"/>
                <a:ea typeface="华文细黑" panose="02010600040101010101" pitchFamily="2" charset="-122"/>
              </a:rPr>
              <a:t>NFC SIM</a:t>
            </a:r>
            <a:r>
              <a:rPr lang="zh-CN" altLang="en-US" sz="1600" b="1" dirty="0">
                <a:solidFill>
                  <a:srgbClr val="000000"/>
                </a:solidFill>
                <a:effectLst/>
                <a:latin typeface="华文细黑" panose="02010600040101010101" pitchFamily="2" charset="-122"/>
                <a:ea typeface="华文细黑" panose="02010600040101010101" pitchFamily="2" charset="-122"/>
              </a:rPr>
              <a:t>卡，为移动终端用户构建基于安全硬件的网络数字身份“通行证”。</a:t>
            </a:r>
            <a:endParaRPr lang="en-US" altLang="zh-CN" sz="1600" b="1" dirty="0">
              <a:solidFill>
                <a:srgbClr val="000000"/>
              </a:solidFill>
              <a:effectLst/>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p"/>
            </a:pPr>
            <a:r>
              <a:rPr lang="zh-CN" altLang="en-US" sz="1600" b="1" dirty="0">
                <a:solidFill>
                  <a:srgbClr val="C00000"/>
                </a:solidFill>
                <a:latin typeface="华文细黑" panose="02010600040101010101" pitchFamily="2" charset="-122"/>
                <a:ea typeface="华文细黑" panose="02010600040101010101" pitchFamily="2" charset="-122"/>
              </a:rPr>
              <a:t>核心价值：</a:t>
            </a:r>
            <a:r>
              <a:rPr lang="zh-CN" altLang="en-US" sz="1600" b="1" dirty="0">
                <a:solidFill>
                  <a:srgbClr val="000000"/>
                </a:solidFill>
                <a:latin typeface="华文细黑" panose="02010600040101010101" pitchFamily="2" charset="-122"/>
                <a:ea typeface="华文细黑" panose="02010600040101010101" pitchFamily="2" charset="-122"/>
              </a:rPr>
              <a:t>①兼顾便捷性与安全性；②用户基数大；③多应用安全硬件平台，可向第三方业务提供多种安全保障。</a:t>
            </a:r>
            <a:endParaRPr lang="en-US" altLang="zh-CN" sz="1600" b="1" dirty="0">
              <a:solidFill>
                <a:srgbClr val="000000"/>
              </a:solidFill>
              <a:effectLst/>
              <a:latin typeface="华文细黑" panose="02010600040101010101" pitchFamily="2" charset="-122"/>
              <a:ea typeface="华文细黑" panose="02010600040101010101" pitchFamily="2" charset="-122"/>
            </a:endParaRPr>
          </a:p>
        </p:txBody>
      </p:sp>
      <p:graphicFrame>
        <p:nvGraphicFramePr>
          <p:cNvPr id="7" name="表格 13">
            <a:extLst>
              <a:ext uri="{FF2B5EF4-FFF2-40B4-BE49-F238E27FC236}">
                <a16:creationId xmlns:a16="http://schemas.microsoft.com/office/drawing/2014/main" id="{D1418D6A-EBAF-4DDB-97B5-E6131CE13BA1}"/>
              </a:ext>
            </a:extLst>
          </p:cNvPr>
          <p:cNvGraphicFramePr>
            <a:graphicFrameLocks noGrp="1"/>
          </p:cNvGraphicFramePr>
          <p:nvPr>
            <p:extLst>
              <p:ext uri="{D42A27DB-BD31-4B8C-83A1-F6EECF244321}">
                <p14:modId xmlns:p14="http://schemas.microsoft.com/office/powerpoint/2010/main" val="52592430"/>
              </p:ext>
            </p:extLst>
          </p:nvPr>
        </p:nvGraphicFramePr>
        <p:xfrm>
          <a:off x="659634" y="2050745"/>
          <a:ext cx="4572221" cy="4215626"/>
        </p:xfrm>
        <a:graphic>
          <a:graphicData uri="http://schemas.openxmlformats.org/drawingml/2006/table">
            <a:tbl>
              <a:tblPr firstRow="1" bandRow="1">
                <a:tableStyleId>{2D5ABB26-0587-4C30-8999-92F81FD0307C}</a:tableStyleId>
              </a:tblPr>
              <a:tblGrid>
                <a:gridCol w="481141">
                  <a:extLst>
                    <a:ext uri="{9D8B030D-6E8A-4147-A177-3AD203B41FA5}">
                      <a16:colId xmlns:a16="http://schemas.microsoft.com/office/drawing/2014/main" val="2899684534"/>
                    </a:ext>
                  </a:extLst>
                </a:gridCol>
                <a:gridCol w="4091080">
                  <a:extLst>
                    <a:ext uri="{9D8B030D-6E8A-4147-A177-3AD203B41FA5}">
                      <a16:colId xmlns:a16="http://schemas.microsoft.com/office/drawing/2014/main" val="4249071856"/>
                    </a:ext>
                  </a:extLst>
                </a:gridCol>
              </a:tblGrid>
              <a:tr h="2170618">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核心功能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多应用管理：符合</a:t>
                      </a:r>
                      <a:r>
                        <a:rPr lang="en-US" altLang="zh-CN" sz="1400" b="1" dirty="0">
                          <a:solidFill>
                            <a:schemeClr val="tx1"/>
                          </a:solidFill>
                          <a:latin typeface="微软雅黑" panose="020B0503020204020204" pitchFamily="34" charset="-122"/>
                          <a:ea typeface="微软雅黑" panose="020B0503020204020204" pitchFamily="34" charset="-122"/>
                        </a:rPr>
                        <a:t>GP v2.2</a:t>
                      </a:r>
                      <a:r>
                        <a:rPr lang="zh-CN" altLang="en-US" sz="1400" b="1" dirty="0">
                          <a:solidFill>
                            <a:schemeClr val="tx1"/>
                          </a:solidFill>
                          <a:latin typeface="微软雅黑" panose="020B0503020204020204" pitchFamily="34" charset="-122"/>
                          <a:ea typeface="微软雅黑" panose="020B0503020204020204" pitchFamily="34" charset="-122"/>
                        </a:rPr>
                        <a:t>标准的互操作管理</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网证应用：</a:t>
                      </a:r>
                      <a:r>
                        <a:rPr lang="en-US" altLang="zh-CN" sz="1400" b="1" dirty="0">
                          <a:solidFill>
                            <a:schemeClr val="tx1"/>
                          </a:solidFill>
                          <a:latin typeface="微软雅黑" panose="020B0503020204020204" pitchFamily="34" charset="-122"/>
                          <a:ea typeface="微软雅黑" panose="020B0503020204020204" pitchFamily="34" charset="-122"/>
                        </a:rPr>
                        <a:t>CTID</a:t>
                      </a:r>
                      <a:r>
                        <a:rPr lang="zh-CN" altLang="en-US" sz="1400" b="1" dirty="0">
                          <a:solidFill>
                            <a:schemeClr val="tx1"/>
                          </a:solidFill>
                          <a:latin typeface="微软雅黑" panose="020B0503020204020204" pitchFamily="34" charset="-122"/>
                          <a:ea typeface="微软雅黑" panose="020B0503020204020204" pitchFamily="34" charset="-122"/>
                        </a:rPr>
                        <a:t>数字身份存储。</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区块链应用：非对称密钥生成、链</a:t>
                      </a:r>
                      <a:r>
                        <a:rPr lang="en-US" altLang="zh-CN" sz="1400" b="1" dirty="0">
                          <a:solidFill>
                            <a:schemeClr val="tx1"/>
                          </a:solidFill>
                          <a:latin typeface="微软雅黑" panose="020B0503020204020204" pitchFamily="34" charset="-122"/>
                          <a:ea typeface="微软雅黑" panose="020B0503020204020204" pitchFamily="34" charset="-122"/>
                        </a:rPr>
                        <a:t>ID</a:t>
                      </a:r>
                      <a:r>
                        <a:rPr lang="zh-CN" altLang="en-US" sz="1400" b="1" dirty="0">
                          <a:solidFill>
                            <a:schemeClr val="tx1"/>
                          </a:solidFill>
                          <a:latin typeface="微软雅黑" panose="020B0503020204020204" pitchFamily="34" charset="-122"/>
                          <a:ea typeface="微软雅黑" panose="020B0503020204020204" pitchFamily="34" charset="-122"/>
                        </a:rPr>
                        <a:t>注册及存储、数字签名与验签、数据加解密、敏感数据存储与验证等。</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数币钱包应用：钱包开立、数币交易等。</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rPr>
                        <a:t>其他：设备检查、</a:t>
                      </a:r>
                      <a:r>
                        <a:rPr lang="en-US" altLang="zh-CN" sz="1400" b="1" dirty="0">
                          <a:solidFill>
                            <a:schemeClr val="tx1"/>
                          </a:solidFill>
                          <a:latin typeface="微软雅黑" panose="020B0503020204020204" pitchFamily="34" charset="-122"/>
                          <a:ea typeface="微软雅黑" panose="020B0503020204020204" pitchFamily="34" charset="-122"/>
                        </a:rPr>
                        <a:t>APP</a:t>
                      </a:r>
                      <a:r>
                        <a:rPr lang="zh-CN" altLang="en-US" sz="1400" b="1" dirty="0">
                          <a:solidFill>
                            <a:schemeClr val="tx1"/>
                          </a:solidFill>
                          <a:latin typeface="微软雅黑" panose="020B0503020204020204" pitchFamily="34" charset="-122"/>
                          <a:ea typeface="微软雅黑" panose="020B0503020204020204" pitchFamily="34" charset="-122"/>
                        </a:rPr>
                        <a:t>访问控制、</a:t>
                      </a:r>
                      <a:r>
                        <a:rPr lang="en-US" altLang="zh-CN" sz="1400" b="1" dirty="0">
                          <a:solidFill>
                            <a:schemeClr val="tx1"/>
                          </a:solidFill>
                          <a:latin typeface="微软雅黑" panose="020B0503020204020204" pitchFamily="34" charset="-122"/>
                          <a:ea typeface="微软雅黑" panose="020B0503020204020204" pitchFamily="34" charset="-122"/>
                        </a:rPr>
                        <a:t>NFC</a:t>
                      </a:r>
                      <a:r>
                        <a:rPr lang="zh-CN" altLang="en-US" sz="1400" b="1" dirty="0">
                          <a:solidFill>
                            <a:schemeClr val="tx1"/>
                          </a:solidFill>
                          <a:latin typeface="微软雅黑" panose="020B0503020204020204" pitchFamily="34" charset="-122"/>
                          <a:ea typeface="微软雅黑" panose="020B0503020204020204" pitchFamily="34" charset="-122"/>
                        </a:rPr>
                        <a:t>卡模拟。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2829679"/>
                  </a:ext>
                </a:extLst>
              </a:tr>
              <a:tr h="997735">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对接系统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zh-CN" altLang="en-US" sz="1400" b="1" dirty="0">
                          <a:solidFill>
                            <a:schemeClr val="tx1"/>
                          </a:solidFill>
                          <a:latin typeface="微软雅黑" panose="020B0503020204020204" pitchFamily="34" charset="-122"/>
                          <a:ea typeface="微软雅黑" panose="020B0503020204020204" pitchFamily="34" charset="-122"/>
                        </a:rPr>
                        <a:t>一体化中间件（</a:t>
                      </a:r>
                      <a:r>
                        <a:rPr lang="en-US" altLang="zh-CN" sz="1400" b="1" dirty="0">
                          <a:solidFill>
                            <a:schemeClr val="tx1"/>
                          </a:solidFill>
                          <a:latin typeface="微软雅黑" panose="020B0503020204020204" pitchFamily="34" charset="-122"/>
                          <a:ea typeface="微软雅黑" panose="020B0503020204020204" pitchFamily="34" charset="-122"/>
                        </a:rPr>
                        <a:t>SDK</a:t>
                      </a:r>
                      <a:r>
                        <a:rPr lang="zh-CN" altLang="en-US" sz="1400" b="1" dirty="0">
                          <a:solidFill>
                            <a:schemeClr val="tx1"/>
                          </a:solidFill>
                          <a:latin typeface="微软雅黑" panose="020B0503020204020204" pitchFamily="34" charset="-122"/>
                          <a:ea typeface="微软雅黑" panose="020B0503020204020204" pitchFamily="34" charset="-122"/>
                        </a:rPr>
                        <a:t>插件）</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TSM</a:t>
                      </a:r>
                      <a:r>
                        <a:rPr lang="zh-CN" altLang="en-US" sz="1400" b="1" dirty="0">
                          <a:solidFill>
                            <a:schemeClr val="tx1"/>
                          </a:solidFill>
                          <a:latin typeface="微软雅黑" panose="020B0503020204020204" pitchFamily="34" charset="-122"/>
                          <a:ea typeface="微软雅黑" panose="020B0503020204020204" pitchFamily="34" charset="-122"/>
                        </a:rPr>
                        <a:t>可信服务管理平台</a:t>
                      </a:r>
                      <a:endParaRPr lang="en-US" altLang="zh-CN" sz="14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287534533"/>
                  </a:ext>
                </a:extLst>
              </a:tr>
              <a:tr h="1017235">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能力输出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3E36"/>
                    </a:solidFill>
                  </a:tcPr>
                </a:tc>
                <a:tc>
                  <a:txBody>
                    <a:bodyPr/>
                    <a:lstStyle/>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APDU</a:t>
                      </a:r>
                      <a:r>
                        <a:rPr lang="zh-CN" altLang="en-US" sz="1400" b="1" dirty="0">
                          <a:solidFill>
                            <a:schemeClr val="tx1"/>
                          </a:solidFill>
                          <a:latin typeface="微软雅黑" panose="020B0503020204020204" pitchFamily="34" charset="-122"/>
                          <a:ea typeface="微软雅黑" panose="020B0503020204020204" pitchFamily="34" charset="-122"/>
                        </a:rPr>
                        <a:t>指令</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zh-CN" altLang="en-US" sz="1400" b="1" dirty="0">
                          <a:solidFill>
                            <a:schemeClr val="tx1"/>
                          </a:solidFill>
                          <a:latin typeface="微软雅黑" panose="020B0503020204020204" pitchFamily="34" charset="-122"/>
                          <a:ea typeface="微软雅黑" panose="020B0503020204020204" pitchFamily="34" charset="-122"/>
                        </a:rPr>
                        <a:t>数据短信空口指令</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342900" marR="0" lvl="0" indent="-342900" algn="l" defTabSz="1218565" rtl="0" eaLnBrk="1" fontAlgn="auto" latinLnBrk="0" hangingPunct="1">
                        <a:lnSpc>
                          <a:spcPct val="125000"/>
                        </a:lnSpc>
                        <a:spcBef>
                          <a:spcPts val="0"/>
                        </a:spcBef>
                        <a:spcAft>
                          <a:spcPts val="0"/>
                        </a:spcAft>
                        <a:buClrTx/>
                        <a:buSzTx/>
                        <a:buFont typeface="+mj-lt"/>
                        <a:buAutoNum type="arabicPeriod"/>
                        <a:tabLst/>
                        <a:defRPr/>
                      </a:pPr>
                      <a:r>
                        <a:rPr lang="en-US" altLang="zh-CN" sz="1400" b="1" dirty="0">
                          <a:solidFill>
                            <a:schemeClr val="tx1"/>
                          </a:solidFill>
                          <a:latin typeface="微软雅黑" panose="020B0503020204020204" pitchFamily="34" charset="-122"/>
                          <a:ea typeface="微软雅黑" panose="020B0503020204020204" pitchFamily="34" charset="-122"/>
                        </a:rPr>
                        <a:t>BIP HTTP</a:t>
                      </a:r>
                      <a:r>
                        <a:rPr lang="zh-CN" altLang="en-US" sz="1400" b="1" dirty="0">
                          <a:solidFill>
                            <a:schemeClr val="tx1"/>
                          </a:solidFill>
                          <a:latin typeface="微软雅黑" panose="020B0503020204020204" pitchFamily="34" charset="-122"/>
                          <a:ea typeface="微软雅黑" panose="020B0503020204020204" pitchFamily="34" charset="-122"/>
                        </a:rPr>
                        <a:t>接口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66387091"/>
                  </a:ext>
                </a:extLst>
              </a:tr>
            </a:tbl>
          </a:graphicData>
        </a:graphic>
      </p:graphicFrame>
      <p:graphicFrame>
        <p:nvGraphicFramePr>
          <p:cNvPr id="39" name="对象 38">
            <a:extLst>
              <a:ext uri="{FF2B5EF4-FFF2-40B4-BE49-F238E27FC236}">
                <a16:creationId xmlns:a16="http://schemas.microsoft.com/office/drawing/2014/main" id="{5EE3F968-9E44-46FE-BF16-5DEA6647684D}"/>
              </a:ext>
            </a:extLst>
          </p:cNvPr>
          <p:cNvGraphicFramePr>
            <a:graphicFrameLocks noChangeAspect="1"/>
          </p:cNvGraphicFramePr>
          <p:nvPr>
            <p:extLst>
              <p:ext uri="{D42A27DB-BD31-4B8C-83A1-F6EECF244321}">
                <p14:modId xmlns:p14="http://schemas.microsoft.com/office/powerpoint/2010/main" val="4020289328"/>
              </p:ext>
            </p:extLst>
          </p:nvPr>
        </p:nvGraphicFramePr>
        <p:xfrm>
          <a:off x="5247085" y="1875647"/>
          <a:ext cx="6480720" cy="4483453"/>
        </p:xfrm>
        <a:graphic>
          <a:graphicData uri="http://schemas.openxmlformats.org/presentationml/2006/ole">
            <mc:AlternateContent xmlns:mc="http://schemas.openxmlformats.org/markup-compatibility/2006">
              <mc:Choice xmlns:v="urn:schemas-microsoft-com:vml" Requires="v">
                <p:oleObj spid="_x0000_s1093" name="Visio" r:id="rId4" imgW="7315200" imgH="4915100" progId="Visio.Drawing.15">
                  <p:embed/>
                </p:oleObj>
              </mc:Choice>
              <mc:Fallback>
                <p:oleObj name="Visio" r:id="rId4" imgW="7315200" imgH="4915100" progId="Visio.Drawing.15">
                  <p:embed/>
                  <p:pic>
                    <p:nvPicPr>
                      <p:cNvPr id="4" name="对象 3">
                        <a:extLst>
                          <a:ext uri="{FF2B5EF4-FFF2-40B4-BE49-F238E27FC236}">
                            <a16:creationId xmlns:a16="http://schemas.microsoft.com/office/drawing/2014/main" id="{EF546787-FDD4-4105-AB99-9B572531116C}"/>
                          </a:ext>
                        </a:extLst>
                      </p:cNvPr>
                      <p:cNvPicPr/>
                      <p:nvPr/>
                    </p:nvPicPr>
                    <p:blipFill>
                      <a:blip r:embed="rId5"/>
                      <a:stretch>
                        <a:fillRect/>
                      </a:stretch>
                    </p:blipFill>
                    <p:spPr>
                      <a:xfrm>
                        <a:off x="5247085" y="1875647"/>
                        <a:ext cx="6480720" cy="4483453"/>
                      </a:xfrm>
                      <a:prstGeom prst="rect">
                        <a:avLst/>
                      </a:prstGeom>
                    </p:spPr>
                  </p:pic>
                </p:oleObj>
              </mc:Fallback>
            </mc:AlternateContent>
          </a:graphicData>
        </a:graphic>
      </p:graphicFrame>
    </p:spTree>
    <p:extLst>
      <p:ext uri="{BB962C8B-B14F-4D97-AF65-F5344CB8AC3E}">
        <p14:creationId xmlns:p14="http://schemas.microsoft.com/office/powerpoint/2010/main" val="185627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5/6</a:t>
            </a:r>
            <a:r>
              <a:rPr lang="zh-CN" altLang="en-US" dirty="0"/>
              <a:t>）：“</a:t>
            </a:r>
            <a:r>
              <a:rPr lang="en-US" altLang="zh-CN" dirty="0"/>
              <a:t>SIM</a:t>
            </a:r>
            <a:r>
              <a:rPr lang="zh-CN" altLang="en-US" dirty="0"/>
              <a:t>数字身份”小程序</a:t>
            </a:r>
          </a:p>
        </p:txBody>
      </p:sp>
      <p:sp>
        <p:nvSpPr>
          <p:cNvPr id="4" name="文本框 3">
            <a:extLst>
              <a:ext uri="{FF2B5EF4-FFF2-40B4-BE49-F238E27FC236}">
                <a16:creationId xmlns:a16="http://schemas.microsoft.com/office/drawing/2014/main" id="{07EB737A-678C-4C16-AAE0-096C48D548D0}"/>
              </a:ext>
            </a:extLst>
          </p:cNvPr>
          <p:cNvSpPr txBox="1"/>
          <p:nvPr/>
        </p:nvSpPr>
        <p:spPr bwMode="auto">
          <a:xfrm>
            <a:off x="326026" y="943788"/>
            <a:ext cx="11530614" cy="1155509"/>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effectLst/>
                <a:latin typeface="华文细黑" panose="02010600040101010101" pitchFamily="2" charset="-122"/>
                <a:ea typeface="华文细黑" panose="02010600040101010101" pitchFamily="2" charset="-122"/>
              </a:rPr>
              <a:t>产品描述：</a:t>
            </a:r>
            <a:r>
              <a:rPr lang="zh-CN" altLang="en-US" sz="1600" b="1" dirty="0">
                <a:solidFill>
                  <a:srgbClr val="000000"/>
                </a:solidFill>
                <a:effectLst/>
                <a:latin typeface="华文细黑" panose="02010600040101010101" pitchFamily="2" charset="-122"/>
                <a:ea typeface="华文细黑" panose="02010600040101010101" pitchFamily="2" charset="-122"/>
              </a:rPr>
              <a:t>基于现有成熟的小程序体系，为移动终端用户提供更方便的、基于安全硬件的网络数字身份“通行证”交互入口。</a:t>
            </a:r>
            <a:endParaRPr lang="en-US" altLang="zh-CN" sz="1600" b="1" dirty="0">
              <a:solidFill>
                <a:srgbClr val="000000"/>
              </a:solidFill>
              <a:effectLst/>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p"/>
            </a:pPr>
            <a:r>
              <a:rPr lang="zh-CN" altLang="en-US" sz="1600" b="1" dirty="0">
                <a:solidFill>
                  <a:srgbClr val="C00000"/>
                </a:solidFill>
                <a:latin typeface="华文细黑" panose="02010600040101010101" pitchFamily="2" charset="-122"/>
                <a:ea typeface="华文细黑" panose="02010600040101010101" pitchFamily="2" charset="-122"/>
              </a:rPr>
              <a:t>核心价值：</a:t>
            </a:r>
            <a:r>
              <a:rPr lang="zh-CN" altLang="en-US" sz="1600" b="1" dirty="0">
                <a:solidFill>
                  <a:srgbClr val="000000"/>
                </a:solidFill>
                <a:latin typeface="华文细黑" panose="02010600040101010101" pitchFamily="2" charset="-122"/>
                <a:ea typeface="华文细黑" panose="02010600040101010101" pitchFamily="2" charset="-122"/>
              </a:rPr>
              <a:t>①覆盖广：微信、支付宝、抖音，支持小程序覆盖</a:t>
            </a:r>
            <a:r>
              <a:rPr lang="en-US" altLang="zh-CN" sz="1600" b="1" dirty="0">
                <a:solidFill>
                  <a:srgbClr val="000000"/>
                </a:solidFill>
                <a:latin typeface="华文细黑" panose="02010600040101010101" pitchFamily="2" charset="-122"/>
                <a:ea typeface="华文细黑" panose="02010600040101010101" pitchFamily="2" charset="-122"/>
              </a:rPr>
              <a:t>100%</a:t>
            </a:r>
            <a:r>
              <a:rPr lang="zh-CN" altLang="en-US" sz="1600" b="1" dirty="0">
                <a:solidFill>
                  <a:srgbClr val="000000"/>
                </a:solidFill>
                <a:latin typeface="华文细黑" panose="02010600040101010101" pitchFamily="2" charset="-122"/>
                <a:ea typeface="华文细黑" panose="02010600040101010101" pitchFamily="2" charset="-122"/>
              </a:rPr>
              <a:t>用户；②高频：小程序基于更高频的业务</a:t>
            </a:r>
            <a:r>
              <a:rPr lang="en-US" altLang="zh-CN" sz="1600" b="1" dirty="0">
                <a:solidFill>
                  <a:srgbClr val="000000"/>
                </a:solidFill>
                <a:latin typeface="华文细黑" panose="02010600040101010101" pitchFamily="2" charset="-122"/>
                <a:ea typeface="华文细黑" panose="02010600040101010101" pitchFamily="2" charset="-122"/>
              </a:rPr>
              <a:t>APP</a:t>
            </a:r>
            <a:r>
              <a:rPr lang="zh-CN" altLang="en-US" sz="1600" b="1" dirty="0">
                <a:solidFill>
                  <a:srgbClr val="000000"/>
                </a:solidFill>
                <a:latin typeface="华文细黑" panose="02010600040101010101" pitchFamily="2" charset="-122"/>
                <a:ea typeface="华文细黑" panose="02010600040101010101" pitchFamily="2" charset="-122"/>
              </a:rPr>
              <a:t>，无需用户习惯训练培养；③使用轻便：用户不需下载</a:t>
            </a:r>
            <a:r>
              <a:rPr lang="en-US" altLang="zh-CN" sz="1600" b="1" dirty="0">
                <a:solidFill>
                  <a:srgbClr val="000000"/>
                </a:solidFill>
                <a:latin typeface="华文细黑" panose="02010600040101010101" pitchFamily="2" charset="-122"/>
                <a:ea typeface="华文细黑" panose="02010600040101010101" pitchFamily="2" charset="-122"/>
              </a:rPr>
              <a:t>APP</a:t>
            </a:r>
            <a:r>
              <a:rPr lang="zh-CN" altLang="en-US" sz="1600" b="1" dirty="0">
                <a:solidFill>
                  <a:srgbClr val="000000"/>
                </a:solidFill>
                <a:latin typeface="华文细黑" panose="02010600040101010101" pitchFamily="2" charset="-122"/>
                <a:ea typeface="华文细黑" panose="02010600040101010101" pitchFamily="2" charset="-122"/>
              </a:rPr>
              <a:t>，即用即找，方便快捷。</a:t>
            </a:r>
            <a:endParaRPr lang="en-US" altLang="zh-CN" sz="1600" b="1" dirty="0">
              <a:solidFill>
                <a:srgbClr val="000000"/>
              </a:solidFill>
              <a:effectLst/>
              <a:latin typeface="华文细黑" panose="02010600040101010101" pitchFamily="2" charset="-122"/>
              <a:ea typeface="华文细黑" panose="02010600040101010101" pitchFamily="2" charset="-122"/>
            </a:endParaRPr>
          </a:p>
        </p:txBody>
      </p:sp>
      <p:grpSp>
        <p:nvGrpSpPr>
          <p:cNvPr id="42" name="组合 41">
            <a:extLst>
              <a:ext uri="{FF2B5EF4-FFF2-40B4-BE49-F238E27FC236}">
                <a16:creationId xmlns:a16="http://schemas.microsoft.com/office/drawing/2014/main" id="{F22F61D9-1A79-46AA-A762-46C8FC86F142}"/>
              </a:ext>
            </a:extLst>
          </p:cNvPr>
          <p:cNvGrpSpPr/>
          <p:nvPr/>
        </p:nvGrpSpPr>
        <p:grpSpPr>
          <a:xfrm>
            <a:off x="7533355" y="1971214"/>
            <a:ext cx="3603205" cy="1529794"/>
            <a:chOff x="695400" y="4530278"/>
            <a:chExt cx="4359879" cy="1851050"/>
          </a:xfrm>
        </p:grpSpPr>
        <p:grpSp>
          <p:nvGrpSpPr>
            <p:cNvPr id="24" name="组合 23">
              <a:extLst>
                <a:ext uri="{FF2B5EF4-FFF2-40B4-BE49-F238E27FC236}">
                  <a16:creationId xmlns:a16="http://schemas.microsoft.com/office/drawing/2014/main" id="{4F02E14F-BB13-4FE7-B12A-F90A135C536C}"/>
                </a:ext>
              </a:extLst>
            </p:cNvPr>
            <p:cNvGrpSpPr/>
            <p:nvPr/>
          </p:nvGrpSpPr>
          <p:grpSpPr>
            <a:xfrm>
              <a:off x="695400" y="4530278"/>
              <a:ext cx="1224136" cy="1833760"/>
              <a:chOff x="767408" y="2957979"/>
              <a:chExt cx="1224136" cy="1833760"/>
            </a:xfrm>
          </p:grpSpPr>
          <p:sp>
            <p:nvSpPr>
              <p:cNvPr id="3" name="矩形: 圆角 2">
                <a:extLst>
                  <a:ext uri="{FF2B5EF4-FFF2-40B4-BE49-F238E27FC236}">
                    <a16:creationId xmlns:a16="http://schemas.microsoft.com/office/drawing/2014/main" id="{6DB3D66C-6CD5-4085-8021-5AF42FCAF1A9}"/>
                  </a:ext>
                </a:extLst>
              </p:cNvPr>
              <p:cNvSpPr/>
              <p:nvPr/>
            </p:nvSpPr>
            <p:spPr>
              <a:xfrm>
                <a:off x="767408" y="2957979"/>
                <a:ext cx="1224136" cy="1833760"/>
              </a:xfrm>
              <a:prstGeom prst="roundRect">
                <a:avLst/>
              </a:prstGeom>
              <a:noFill/>
              <a:ln>
                <a:solidFill>
                  <a:srgbClr val="A00C0C"/>
                </a:solid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pic>
            <p:nvPicPr>
              <p:cNvPr id="7" name="图形 6">
                <a:extLst>
                  <a:ext uri="{FF2B5EF4-FFF2-40B4-BE49-F238E27FC236}">
                    <a16:creationId xmlns:a16="http://schemas.microsoft.com/office/drawing/2014/main" id="{FBA3DA6F-A896-47AD-9413-6003CAE6D6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8654" y="3555380"/>
                <a:ext cx="501645" cy="501645"/>
              </a:xfrm>
              <a:prstGeom prst="rect">
                <a:avLst/>
              </a:prstGeom>
            </p:spPr>
          </p:pic>
          <p:pic>
            <p:nvPicPr>
              <p:cNvPr id="13" name="图形 12">
                <a:extLst>
                  <a:ext uri="{FF2B5EF4-FFF2-40B4-BE49-F238E27FC236}">
                    <a16:creationId xmlns:a16="http://schemas.microsoft.com/office/drawing/2014/main" id="{32C389AA-1A82-4F09-AE89-878A19320A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8654" y="4242727"/>
                <a:ext cx="501645" cy="501645"/>
              </a:xfrm>
              <a:prstGeom prst="rect">
                <a:avLst/>
              </a:prstGeom>
            </p:spPr>
          </p:pic>
          <p:sp>
            <p:nvSpPr>
              <p:cNvPr id="15" name="文本框 14">
                <a:extLst>
                  <a:ext uri="{FF2B5EF4-FFF2-40B4-BE49-F238E27FC236}">
                    <a16:creationId xmlns:a16="http://schemas.microsoft.com/office/drawing/2014/main" id="{2AFAC74B-1F0E-4C96-BA1F-F4860A53E755}"/>
                  </a:ext>
                </a:extLst>
              </p:cNvPr>
              <p:cNvSpPr txBox="1"/>
              <p:nvPr/>
            </p:nvSpPr>
            <p:spPr bwMode="auto">
              <a:xfrm>
                <a:off x="839761" y="3060451"/>
                <a:ext cx="1073357" cy="319182"/>
              </a:xfrm>
              <a:prstGeom prst="rect">
                <a:avLst/>
              </a:prstGeom>
              <a:noFill/>
              <a:ln w="12700">
                <a:noFill/>
                <a:miter lim="800000"/>
              </a:ln>
            </p:spPr>
            <p:txBody>
              <a:bodyPr wrap="none" lIns="89996" tIns="46798" rIns="89996" bIns="46798" rtlCol="0" anchor="t">
                <a:spAutoFit/>
              </a:bodyPr>
              <a:lstStyle/>
              <a:p>
                <a:r>
                  <a:rPr lang="zh-CN" altLang="en-US" sz="1100" dirty="0">
                    <a:solidFill>
                      <a:srgbClr val="1AFA29"/>
                    </a:solidFill>
                    <a:latin typeface="华文细黑" panose="02010600040101010101" pitchFamily="2" charset="-122"/>
                    <a:ea typeface="华文细黑" panose="02010600040101010101" pitchFamily="2" charset="-122"/>
                  </a:rPr>
                  <a:t>微信小程序</a:t>
                </a:r>
              </a:p>
            </p:txBody>
          </p:sp>
        </p:grpSp>
        <p:grpSp>
          <p:nvGrpSpPr>
            <p:cNvPr id="25" name="组合 24">
              <a:extLst>
                <a:ext uri="{FF2B5EF4-FFF2-40B4-BE49-F238E27FC236}">
                  <a16:creationId xmlns:a16="http://schemas.microsoft.com/office/drawing/2014/main" id="{EE3EAB90-E510-447F-A787-ACC6FFA3C6C8}"/>
                </a:ext>
              </a:extLst>
            </p:cNvPr>
            <p:cNvGrpSpPr/>
            <p:nvPr/>
          </p:nvGrpSpPr>
          <p:grpSpPr>
            <a:xfrm>
              <a:off x="2237147" y="4530278"/>
              <a:ext cx="1244044" cy="1851050"/>
              <a:chOff x="2388966" y="2957979"/>
              <a:chExt cx="1244044" cy="1851050"/>
            </a:xfrm>
          </p:grpSpPr>
          <p:pic>
            <p:nvPicPr>
              <p:cNvPr id="9" name="图形 8">
                <a:extLst>
                  <a:ext uri="{FF2B5EF4-FFF2-40B4-BE49-F238E27FC236}">
                    <a16:creationId xmlns:a16="http://schemas.microsoft.com/office/drawing/2014/main" id="{5905908D-DC01-487E-95ED-304CCF92B6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5423" y="4202038"/>
                <a:ext cx="786054" cy="606991"/>
              </a:xfrm>
              <a:prstGeom prst="rect">
                <a:avLst/>
              </a:prstGeom>
            </p:spPr>
          </p:pic>
          <p:sp>
            <p:nvSpPr>
              <p:cNvPr id="16" name="矩形: 圆角 15">
                <a:extLst>
                  <a:ext uri="{FF2B5EF4-FFF2-40B4-BE49-F238E27FC236}">
                    <a16:creationId xmlns:a16="http://schemas.microsoft.com/office/drawing/2014/main" id="{7A427294-B50A-43DD-9CDD-56ED60191F57}"/>
                  </a:ext>
                </a:extLst>
              </p:cNvPr>
              <p:cNvSpPr/>
              <p:nvPr/>
            </p:nvSpPr>
            <p:spPr>
              <a:xfrm>
                <a:off x="2406382" y="2957979"/>
                <a:ext cx="1224136" cy="1833760"/>
              </a:xfrm>
              <a:prstGeom prst="roundRect">
                <a:avLst/>
              </a:prstGeom>
              <a:noFill/>
              <a:ln>
                <a:solidFill>
                  <a:srgbClr val="A00C0C"/>
                </a:solid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pic>
            <p:nvPicPr>
              <p:cNvPr id="17" name="图形 16">
                <a:extLst>
                  <a:ext uri="{FF2B5EF4-FFF2-40B4-BE49-F238E27FC236}">
                    <a16:creationId xmlns:a16="http://schemas.microsoft.com/office/drawing/2014/main" id="{43ACD455-E706-4BF6-BCAF-B6E972529A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67628" y="3555380"/>
                <a:ext cx="501645" cy="501645"/>
              </a:xfrm>
              <a:prstGeom prst="rect">
                <a:avLst/>
              </a:prstGeom>
            </p:spPr>
          </p:pic>
          <p:sp>
            <p:nvSpPr>
              <p:cNvPr id="19" name="文本框 18">
                <a:extLst>
                  <a:ext uri="{FF2B5EF4-FFF2-40B4-BE49-F238E27FC236}">
                    <a16:creationId xmlns:a16="http://schemas.microsoft.com/office/drawing/2014/main" id="{EAC373D0-03DC-4C79-AC11-14698BF281CA}"/>
                  </a:ext>
                </a:extLst>
              </p:cNvPr>
              <p:cNvSpPr txBox="1"/>
              <p:nvPr/>
            </p:nvSpPr>
            <p:spPr bwMode="auto">
              <a:xfrm>
                <a:off x="2388966" y="3060451"/>
                <a:ext cx="1244044" cy="319182"/>
              </a:xfrm>
              <a:prstGeom prst="rect">
                <a:avLst/>
              </a:prstGeom>
              <a:noFill/>
              <a:ln w="12700">
                <a:noFill/>
                <a:miter lim="800000"/>
              </a:ln>
            </p:spPr>
            <p:txBody>
              <a:bodyPr wrap="none" lIns="89996" tIns="46798" rIns="89996" bIns="46798" rtlCol="0" anchor="t">
                <a:spAutoFit/>
              </a:bodyPr>
              <a:lstStyle/>
              <a:p>
                <a:r>
                  <a:rPr lang="zh-CN" altLang="en-US" sz="1100" dirty="0">
                    <a:solidFill>
                      <a:srgbClr val="5A9EF7"/>
                    </a:solidFill>
                    <a:latin typeface="华文细黑" panose="02010600040101010101" pitchFamily="2" charset="-122"/>
                    <a:ea typeface="华文细黑" panose="02010600040101010101" pitchFamily="2" charset="-122"/>
                  </a:rPr>
                  <a:t>支付宝小程序</a:t>
                </a:r>
              </a:p>
            </p:txBody>
          </p:sp>
        </p:grpSp>
        <p:grpSp>
          <p:nvGrpSpPr>
            <p:cNvPr id="26" name="组合 25">
              <a:extLst>
                <a:ext uri="{FF2B5EF4-FFF2-40B4-BE49-F238E27FC236}">
                  <a16:creationId xmlns:a16="http://schemas.microsoft.com/office/drawing/2014/main" id="{BBF4B304-78E7-47E1-8145-77457D80CA64}"/>
                </a:ext>
              </a:extLst>
            </p:cNvPr>
            <p:cNvGrpSpPr/>
            <p:nvPr/>
          </p:nvGrpSpPr>
          <p:grpSpPr>
            <a:xfrm>
              <a:off x="3831143" y="4530278"/>
              <a:ext cx="1224136" cy="1833760"/>
              <a:chOff x="3903151" y="2957979"/>
              <a:chExt cx="1224136" cy="1833760"/>
            </a:xfrm>
          </p:grpSpPr>
          <p:pic>
            <p:nvPicPr>
              <p:cNvPr id="11" name="图形 10">
                <a:extLst>
                  <a:ext uri="{FF2B5EF4-FFF2-40B4-BE49-F238E27FC236}">
                    <a16:creationId xmlns:a16="http://schemas.microsoft.com/office/drawing/2014/main" id="{DD2520A1-94CB-4681-9507-BE3084C0D67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39314" y="4221088"/>
                <a:ext cx="551810" cy="551810"/>
              </a:xfrm>
              <a:prstGeom prst="rect">
                <a:avLst/>
              </a:prstGeom>
            </p:spPr>
          </p:pic>
          <p:sp>
            <p:nvSpPr>
              <p:cNvPr id="21" name="矩形: 圆角 20">
                <a:extLst>
                  <a:ext uri="{FF2B5EF4-FFF2-40B4-BE49-F238E27FC236}">
                    <a16:creationId xmlns:a16="http://schemas.microsoft.com/office/drawing/2014/main" id="{9CB00485-F5B9-4D94-8855-1225C8047E24}"/>
                  </a:ext>
                </a:extLst>
              </p:cNvPr>
              <p:cNvSpPr/>
              <p:nvPr/>
            </p:nvSpPr>
            <p:spPr>
              <a:xfrm>
                <a:off x="3903151" y="2957979"/>
                <a:ext cx="1224136" cy="1833760"/>
              </a:xfrm>
              <a:prstGeom prst="roundRect">
                <a:avLst/>
              </a:prstGeom>
              <a:noFill/>
              <a:ln>
                <a:solidFill>
                  <a:srgbClr val="A00C0C"/>
                </a:solid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pic>
            <p:nvPicPr>
              <p:cNvPr id="22" name="图形 21">
                <a:extLst>
                  <a:ext uri="{FF2B5EF4-FFF2-40B4-BE49-F238E27FC236}">
                    <a16:creationId xmlns:a16="http://schemas.microsoft.com/office/drawing/2014/main" id="{25FBEFA1-F2E5-4202-87D0-78FB7260205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4397" y="3555380"/>
                <a:ext cx="501645" cy="501645"/>
              </a:xfrm>
              <a:prstGeom prst="rect">
                <a:avLst/>
              </a:prstGeom>
            </p:spPr>
          </p:pic>
          <p:sp>
            <p:nvSpPr>
              <p:cNvPr id="23" name="文本框 22">
                <a:extLst>
                  <a:ext uri="{FF2B5EF4-FFF2-40B4-BE49-F238E27FC236}">
                    <a16:creationId xmlns:a16="http://schemas.microsoft.com/office/drawing/2014/main" id="{890F49FF-D560-4894-9DAE-BA2A8D6C11D8}"/>
                  </a:ext>
                </a:extLst>
              </p:cNvPr>
              <p:cNvSpPr txBox="1"/>
              <p:nvPr/>
            </p:nvSpPr>
            <p:spPr bwMode="auto">
              <a:xfrm>
                <a:off x="3964635" y="3060451"/>
                <a:ext cx="1073357" cy="319182"/>
              </a:xfrm>
              <a:prstGeom prst="rect">
                <a:avLst/>
              </a:prstGeom>
              <a:noFill/>
              <a:ln w="12700">
                <a:noFill/>
                <a:miter lim="800000"/>
              </a:ln>
            </p:spPr>
            <p:txBody>
              <a:bodyPr wrap="none" lIns="89996" tIns="46798" rIns="89996" bIns="46798" rtlCol="0" anchor="t">
                <a:spAutoFit/>
              </a:bodyPr>
              <a:lstStyle/>
              <a:p>
                <a:r>
                  <a:rPr lang="zh-CN" altLang="en-US" sz="1100" dirty="0">
                    <a:solidFill>
                      <a:srgbClr val="000000"/>
                    </a:solidFill>
                    <a:latin typeface="华文细黑" panose="02010600040101010101" pitchFamily="2" charset="-122"/>
                    <a:ea typeface="华文细黑" panose="02010600040101010101" pitchFamily="2" charset="-122"/>
                  </a:rPr>
                  <a:t>抖音小程序</a:t>
                </a:r>
              </a:p>
            </p:txBody>
          </p:sp>
        </p:grpSp>
      </p:grpSp>
      <p:sp>
        <p:nvSpPr>
          <p:cNvPr id="28" name="文本框 27">
            <a:extLst>
              <a:ext uri="{FF2B5EF4-FFF2-40B4-BE49-F238E27FC236}">
                <a16:creationId xmlns:a16="http://schemas.microsoft.com/office/drawing/2014/main" id="{E0055F82-6573-4BE9-BE0D-09543CC5A4B1}"/>
              </a:ext>
            </a:extLst>
          </p:cNvPr>
          <p:cNvSpPr txBox="1"/>
          <p:nvPr/>
        </p:nvSpPr>
        <p:spPr bwMode="auto">
          <a:xfrm>
            <a:off x="620674" y="2126338"/>
            <a:ext cx="5907374" cy="1415709"/>
          </a:xfrm>
          <a:prstGeom prst="rect">
            <a:avLst/>
          </a:prstGeom>
          <a:noFill/>
          <a:ln w="12700">
            <a:noFill/>
            <a:miter lim="800000"/>
          </a:ln>
        </p:spPr>
        <p:txBody>
          <a:bodyPr wrap="square">
            <a:spAutoFit/>
          </a:bodyPr>
          <a:lstStyle/>
          <a:p>
            <a:pPr>
              <a:lnSpc>
                <a:spcPct val="125000"/>
              </a:lnSpc>
            </a:pPr>
            <a:r>
              <a:rPr lang="zh-CN" altLang="en-US" sz="1400" b="1" i="0" dirty="0">
                <a:solidFill>
                  <a:srgbClr val="C00000"/>
                </a:solidFill>
                <a:effectLst/>
                <a:latin typeface="微软雅黑 Light" panose="020B0502040204020203" pitchFamily="34" charset="-122"/>
                <a:ea typeface="微软雅黑 Light" panose="020B0502040204020203" pitchFamily="34" charset="-122"/>
              </a:rPr>
              <a:t>统一的业务逻辑</a:t>
            </a:r>
            <a:endParaRPr lang="en-US" altLang="zh-CN" sz="1400" b="1" i="0" dirty="0">
              <a:solidFill>
                <a:srgbClr val="C00000"/>
              </a:solidFill>
              <a:effectLst/>
              <a:latin typeface="微软雅黑 Light" panose="020B0502040204020203" pitchFamily="34" charset="-122"/>
              <a:ea typeface="微软雅黑 Light" panose="020B0502040204020203" pitchFamily="34" charset="-122"/>
            </a:endParaRPr>
          </a:p>
          <a:p>
            <a:pPr>
              <a:lnSpc>
                <a:spcPct val="125000"/>
              </a:lnSpc>
            </a:pPr>
            <a:r>
              <a:rPr lang="zh-CN" altLang="en-US" sz="1400" b="1" dirty="0">
                <a:solidFill>
                  <a:srgbClr val="C00000"/>
                </a:solidFill>
                <a:latin typeface="微软雅黑 Light" panose="020B0502040204020203" pitchFamily="34" charset="-122"/>
                <a:ea typeface="微软雅黑 Light" panose="020B0502040204020203" pitchFamily="34" charset="-122"/>
              </a:rPr>
              <a:t>标准的小程序天翼</a:t>
            </a:r>
            <a:r>
              <a:rPr lang="en-US" altLang="zh-CN" sz="1400" b="1" dirty="0">
                <a:solidFill>
                  <a:srgbClr val="C00000"/>
                </a:solidFill>
                <a:latin typeface="微软雅黑 Light" panose="020B0502040204020203" pitchFamily="34" charset="-122"/>
                <a:ea typeface="微软雅黑 Light" panose="020B0502040204020203" pitchFamily="34" charset="-122"/>
              </a:rPr>
              <a:t>SIM</a:t>
            </a:r>
            <a:r>
              <a:rPr lang="zh-CN" altLang="en-US" sz="1400" b="1" dirty="0">
                <a:solidFill>
                  <a:srgbClr val="C00000"/>
                </a:solidFill>
                <a:latin typeface="微软雅黑 Light" panose="020B0502040204020203" pitchFamily="34" charset="-122"/>
                <a:ea typeface="微软雅黑 Light" panose="020B0502040204020203" pitchFamily="34" charset="-122"/>
              </a:rPr>
              <a:t>数字身份功能：</a:t>
            </a:r>
            <a:endParaRPr lang="en-US" altLang="zh-CN" sz="1400" b="1" dirty="0">
              <a:solidFill>
                <a:srgbClr val="C00000"/>
              </a:solidFill>
              <a:latin typeface="微软雅黑 Light" panose="020B0502040204020203" pitchFamily="34" charset="-122"/>
              <a:ea typeface="微软雅黑 Light" panose="020B0502040204020203" pitchFamily="34" charset="-122"/>
            </a:endParaRPr>
          </a:p>
          <a:p>
            <a:pPr>
              <a:lnSpc>
                <a:spcPct val="125000"/>
              </a:lnSpc>
            </a:pPr>
            <a:r>
              <a:rPr lang="en-US" altLang="zh-CN" sz="1400" b="1" i="0" dirty="0">
                <a:solidFill>
                  <a:srgbClr val="C00000"/>
                </a:solidFill>
                <a:effectLst/>
                <a:latin typeface="微软雅黑 Light" panose="020B0502040204020203" pitchFamily="34" charset="-122"/>
                <a:ea typeface="微软雅黑 Light" panose="020B0502040204020203" pitchFamily="34" charset="-122"/>
              </a:rPr>
              <a:t>	</a:t>
            </a:r>
            <a:r>
              <a:rPr lang="zh-CN" altLang="en-US" sz="1400" b="1" i="0" dirty="0">
                <a:solidFill>
                  <a:srgbClr val="C00000"/>
                </a:solidFill>
                <a:effectLst/>
                <a:latin typeface="微软雅黑 Light" panose="020B0502040204020203" pitchFamily="34" charset="-122"/>
                <a:ea typeface="微软雅黑 Light" panose="020B0502040204020203" pitchFamily="34" charset="-122"/>
              </a:rPr>
              <a:t>① 线上开通</a:t>
            </a:r>
            <a:r>
              <a:rPr lang="en-US" altLang="zh-CN" sz="1400" b="1" i="0" dirty="0">
                <a:solidFill>
                  <a:srgbClr val="C00000"/>
                </a:solidFill>
                <a:effectLst/>
                <a:latin typeface="微软雅黑 Light" panose="020B0502040204020203" pitchFamily="34" charset="-122"/>
                <a:ea typeface="微软雅黑 Light" panose="020B0502040204020203" pitchFamily="34" charset="-122"/>
              </a:rPr>
              <a:t>SIM</a:t>
            </a:r>
            <a:r>
              <a:rPr lang="zh-CN" altLang="en-US" sz="1400" b="1" i="0" dirty="0">
                <a:solidFill>
                  <a:srgbClr val="C00000"/>
                </a:solidFill>
                <a:effectLst/>
                <a:latin typeface="微软雅黑 Light" panose="020B0502040204020203" pitchFamily="34" charset="-122"/>
                <a:ea typeface="微软雅黑 Light" panose="020B0502040204020203" pitchFamily="34" charset="-122"/>
              </a:rPr>
              <a:t>数字身份 ② 二维码数字身份码展示 </a:t>
            </a:r>
            <a:r>
              <a:rPr lang="en-US" altLang="zh-CN" sz="1400" b="1" i="0" dirty="0">
                <a:solidFill>
                  <a:srgbClr val="C00000"/>
                </a:solidFill>
                <a:effectLst/>
                <a:latin typeface="微软雅黑 Light" panose="020B0502040204020203" pitchFamily="34" charset="-122"/>
                <a:ea typeface="微软雅黑 Light" panose="020B0502040204020203" pitchFamily="34" charset="-122"/>
              </a:rPr>
              <a:t>/</a:t>
            </a:r>
            <a:r>
              <a:rPr lang="zh-CN" altLang="en-US" sz="1400" b="1" i="0" dirty="0">
                <a:solidFill>
                  <a:srgbClr val="C00000"/>
                </a:solidFill>
                <a:effectLst/>
                <a:latin typeface="微软雅黑 Light" panose="020B0502040204020203" pitchFamily="34" charset="-122"/>
                <a:ea typeface="微软雅黑 Light" panose="020B0502040204020203" pitchFamily="34" charset="-122"/>
              </a:rPr>
              <a:t>核验</a:t>
            </a:r>
            <a:endParaRPr lang="en-US" altLang="zh-CN" sz="1400" b="1" i="0" dirty="0">
              <a:solidFill>
                <a:srgbClr val="C00000"/>
              </a:solidFill>
              <a:effectLst/>
              <a:latin typeface="微软雅黑 Light" panose="020B0502040204020203" pitchFamily="34" charset="-122"/>
              <a:ea typeface="微软雅黑 Light" panose="020B0502040204020203" pitchFamily="34" charset="-122"/>
            </a:endParaRPr>
          </a:p>
          <a:p>
            <a:pPr>
              <a:lnSpc>
                <a:spcPct val="125000"/>
              </a:lnSpc>
            </a:pPr>
            <a:r>
              <a:rPr lang="en-US" altLang="zh-CN" sz="1400" b="1" dirty="0">
                <a:solidFill>
                  <a:srgbClr val="C00000"/>
                </a:solidFill>
                <a:latin typeface="微软雅黑 Light" panose="020B0502040204020203" pitchFamily="34" charset="-122"/>
                <a:ea typeface="微软雅黑 Light" panose="020B0502040204020203" pitchFamily="34" charset="-122"/>
              </a:rPr>
              <a:t>	</a:t>
            </a:r>
            <a:r>
              <a:rPr lang="zh-CN" altLang="en-US" sz="1400" b="1" i="0" dirty="0">
                <a:solidFill>
                  <a:srgbClr val="C00000"/>
                </a:solidFill>
                <a:effectLst/>
                <a:latin typeface="微软雅黑 Light" panose="020B0502040204020203" pitchFamily="34" charset="-122"/>
                <a:ea typeface="微软雅黑 Light" panose="020B0502040204020203" pitchFamily="34" charset="-122"/>
              </a:rPr>
              <a:t>③ </a:t>
            </a:r>
            <a:r>
              <a:rPr lang="en-US" altLang="zh-CN" sz="1400" b="1" i="0" dirty="0">
                <a:solidFill>
                  <a:srgbClr val="C00000"/>
                </a:solidFill>
                <a:effectLst/>
                <a:latin typeface="微软雅黑 Light" panose="020B0502040204020203" pitchFamily="34" charset="-122"/>
                <a:ea typeface="微软雅黑 Light" panose="020B0502040204020203" pitchFamily="34" charset="-122"/>
              </a:rPr>
              <a:t>SIM</a:t>
            </a:r>
            <a:r>
              <a:rPr lang="zh-CN" altLang="en-US" sz="1400" b="1" i="0" dirty="0">
                <a:solidFill>
                  <a:srgbClr val="C00000"/>
                </a:solidFill>
                <a:effectLst/>
                <a:latin typeface="微软雅黑 Light" panose="020B0502040204020203" pitchFamily="34" charset="-122"/>
                <a:ea typeface="微软雅黑 Light" panose="020B0502040204020203" pitchFamily="34" charset="-122"/>
              </a:rPr>
              <a:t>数字身份业务推广入口</a:t>
            </a:r>
            <a:endParaRPr lang="en-US" altLang="zh-CN" sz="1400" b="1" i="0" dirty="0">
              <a:solidFill>
                <a:srgbClr val="C00000"/>
              </a:solidFill>
              <a:effectLst/>
              <a:latin typeface="微软雅黑 Light" panose="020B0502040204020203" pitchFamily="34" charset="-122"/>
              <a:ea typeface="微软雅黑 Light" panose="020B0502040204020203" pitchFamily="34" charset="-122"/>
            </a:endParaRPr>
          </a:p>
          <a:p>
            <a:pPr>
              <a:lnSpc>
                <a:spcPct val="125000"/>
              </a:lnSpc>
            </a:pPr>
            <a:r>
              <a:rPr lang="en-US" altLang="zh-CN" sz="1400" b="1" dirty="0">
                <a:solidFill>
                  <a:srgbClr val="C00000"/>
                </a:solidFill>
                <a:latin typeface="微软雅黑 Light" panose="020B0502040204020203" pitchFamily="34" charset="-122"/>
                <a:ea typeface="微软雅黑 Light" panose="020B0502040204020203" pitchFamily="34" charset="-122"/>
              </a:rPr>
              <a:t>	</a:t>
            </a:r>
            <a:r>
              <a:rPr lang="zh-CN" altLang="en-US" sz="1400" b="1" dirty="0">
                <a:solidFill>
                  <a:srgbClr val="C00000"/>
                </a:solidFill>
                <a:latin typeface="微软雅黑 Light" panose="020B0502040204020203" pitchFamily="34" charset="-122"/>
                <a:ea typeface="微软雅黑 Light" panose="020B0502040204020203" pitchFamily="34" charset="-122"/>
              </a:rPr>
              <a:t>④ </a:t>
            </a:r>
            <a:r>
              <a:rPr lang="en-US" altLang="zh-CN" sz="1400" b="1" dirty="0">
                <a:solidFill>
                  <a:srgbClr val="C00000"/>
                </a:solidFill>
                <a:latin typeface="微软雅黑 Light" panose="020B0502040204020203" pitchFamily="34" charset="-122"/>
                <a:ea typeface="微软雅黑 Light" panose="020B0502040204020203" pitchFamily="34" charset="-122"/>
              </a:rPr>
              <a:t>SIM</a:t>
            </a:r>
            <a:r>
              <a:rPr lang="zh-CN" altLang="en-US" sz="1400" b="1" dirty="0">
                <a:solidFill>
                  <a:srgbClr val="C00000"/>
                </a:solidFill>
                <a:latin typeface="微软雅黑 Light" panose="020B0502040204020203" pitchFamily="34" charset="-122"/>
                <a:ea typeface="微软雅黑 Light" panose="020B0502040204020203" pitchFamily="34" charset="-122"/>
              </a:rPr>
              <a:t>数字身份一票通业务入口：翼访客、翼商旅</a:t>
            </a:r>
            <a:r>
              <a:rPr lang="en-US" altLang="zh-CN" sz="1400" b="1" dirty="0">
                <a:solidFill>
                  <a:srgbClr val="C00000"/>
                </a:solidFill>
                <a:latin typeface="微软雅黑 Light" panose="020B0502040204020203" pitchFamily="34" charset="-122"/>
                <a:ea typeface="微软雅黑 Light" panose="020B0502040204020203" pitchFamily="34" charset="-122"/>
              </a:rPr>
              <a:t>…</a:t>
            </a:r>
            <a:endParaRPr lang="zh-CN" altLang="en-US" sz="1400" b="1" i="0" dirty="0">
              <a:solidFill>
                <a:srgbClr val="C00000"/>
              </a:solidFill>
              <a:effectLst/>
              <a:latin typeface="微软雅黑 Light" panose="020B0502040204020203" pitchFamily="34" charset="-122"/>
              <a:ea typeface="微软雅黑 Light" panose="020B0502040204020203" pitchFamily="34" charset="-122"/>
            </a:endParaRPr>
          </a:p>
        </p:txBody>
      </p:sp>
      <p:graphicFrame>
        <p:nvGraphicFramePr>
          <p:cNvPr id="5" name="对象 4">
            <a:extLst>
              <a:ext uri="{FF2B5EF4-FFF2-40B4-BE49-F238E27FC236}">
                <a16:creationId xmlns:a16="http://schemas.microsoft.com/office/drawing/2014/main" id="{1B44C332-8F78-4F33-BAA1-C6CCC6CE8D19}"/>
              </a:ext>
            </a:extLst>
          </p:cNvPr>
          <p:cNvGraphicFramePr>
            <a:graphicFrameLocks noChangeAspect="1"/>
          </p:cNvGraphicFramePr>
          <p:nvPr>
            <p:extLst>
              <p:ext uri="{D42A27DB-BD31-4B8C-83A1-F6EECF244321}">
                <p14:modId xmlns:p14="http://schemas.microsoft.com/office/powerpoint/2010/main" val="3226340883"/>
              </p:ext>
            </p:extLst>
          </p:nvPr>
        </p:nvGraphicFramePr>
        <p:xfrm>
          <a:off x="1569468" y="3604148"/>
          <a:ext cx="8843010" cy="3094355"/>
        </p:xfrm>
        <a:graphic>
          <a:graphicData uri="http://schemas.openxmlformats.org/presentationml/2006/ole">
            <mc:AlternateContent xmlns:mc="http://schemas.openxmlformats.org/markup-compatibility/2006">
              <mc:Choice xmlns:v="urn:schemas-microsoft-com:vml" Requires="v">
                <p:oleObj spid="_x0000_s4157" name="Visio" r:id="rId15" imgW="8039223" imgH="2813357" progId="Visio.Drawing.15">
                  <p:embed/>
                </p:oleObj>
              </mc:Choice>
              <mc:Fallback>
                <p:oleObj name="Visio" r:id="rId15" imgW="8039223" imgH="2813357" progId="Visio.Drawing.15">
                  <p:embed/>
                  <p:pic>
                    <p:nvPicPr>
                      <p:cNvPr id="0" name=""/>
                      <p:cNvPicPr/>
                      <p:nvPr/>
                    </p:nvPicPr>
                    <p:blipFill>
                      <a:blip r:embed="rId16"/>
                      <a:stretch>
                        <a:fillRect/>
                      </a:stretch>
                    </p:blipFill>
                    <p:spPr>
                      <a:xfrm>
                        <a:off x="1569468" y="3604148"/>
                        <a:ext cx="8843010" cy="3094355"/>
                      </a:xfrm>
                      <a:prstGeom prst="rect">
                        <a:avLst/>
                      </a:prstGeom>
                    </p:spPr>
                  </p:pic>
                </p:oleObj>
              </mc:Fallback>
            </mc:AlternateContent>
          </a:graphicData>
        </a:graphic>
      </p:graphicFrame>
    </p:spTree>
    <p:extLst>
      <p:ext uri="{BB962C8B-B14F-4D97-AF65-F5344CB8AC3E}">
        <p14:creationId xmlns:p14="http://schemas.microsoft.com/office/powerpoint/2010/main" val="4189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目录</a:t>
            </a:r>
          </a:p>
        </p:txBody>
      </p:sp>
      <p:grpSp>
        <p:nvGrpSpPr>
          <p:cNvPr id="5" name="组合 4"/>
          <p:cNvGrpSpPr/>
          <p:nvPr/>
        </p:nvGrpSpPr>
        <p:grpSpPr>
          <a:xfrm>
            <a:off x="2215982" y="1983270"/>
            <a:ext cx="8168985" cy="461101"/>
            <a:chOff x="2215982" y="3519457"/>
            <a:chExt cx="8168985" cy="758341"/>
          </a:xfrm>
        </p:grpSpPr>
        <p:sp>
          <p:nvSpPr>
            <p:cNvPr id="6" name="AutoShape 10"/>
            <p:cNvSpPr>
              <a:spLocks noChangeArrowheads="1"/>
            </p:cNvSpPr>
            <p:nvPr/>
          </p:nvSpPr>
          <p:spPr bwMode="auto">
            <a:xfrm>
              <a:off x="3240859" y="3519457"/>
              <a:ext cx="7144108" cy="758341"/>
            </a:xfrm>
            <a:prstGeom prst="roundRect">
              <a:avLst>
                <a:gd name="adj" fmla="val 11257"/>
              </a:avLst>
            </a:prstGeom>
            <a:solidFill>
              <a:srgbClr val="C00000"/>
            </a:solidFill>
            <a:ln w="9525" algn="ctr">
              <a:noFill/>
              <a:round/>
            </a:ln>
            <a:effectLst/>
          </p:spPr>
          <p:txBody>
            <a:bodyPr wrap="square" lIns="72000" rIns="72000" anchor="ctr">
              <a:noAutofit/>
            </a:bodyPr>
            <a:lstStyle/>
            <a:p>
              <a:pPr lvl="0" algn="ctr" defTabSz="457200">
                <a:buClrTx/>
                <a:buSzTx/>
                <a:buFontTx/>
                <a:defRPr/>
              </a:pPr>
              <a:r>
                <a:rPr lang="zh-CN" altLang="en-US" sz="2000" b="1" kern="0" dirty="0">
                  <a:solidFill>
                    <a:prstClr val="white"/>
                  </a:solidFill>
                  <a:latin typeface="华文细黑" panose="02010600040101010101" pitchFamily="2" charset="-122"/>
                  <a:ea typeface="华文细黑" panose="02010600040101010101" pitchFamily="2" charset="-122"/>
                  <a:cs typeface="+mn-ea"/>
                  <a:sym typeface="华文细黑" panose="02010600040101010101" pitchFamily="2" charset="-122"/>
                </a:rPr>
                <a:t>背景情况</a:t>
              </a:r>
            </a:p>
          </p:txBody>
        </p:sp>
        <p:sp>
          <p:nvSpPr>
            <p:cNvPr id="7" name="AutoShape 10"/>
            <p:cNvSpPr>
              <a:spLocks noChangeArrowheads="1"/>
            </p:cNvSpPr>
            <p:nvPr/>
          </p:nvSpPr>
          <p:spPr bwMode="auto">
            <a:xfrm>
              <a:off x="2215982" y="3519457"/>
              <a:ext cx="576064" cy="758341"/>
            </a:xfrm>
            <a:prstGeom prst="roundRect">
              <a:avLst>
                <a:gd name="adj" fmla="val 11257"/>
              </a:avLst>
            </a:prstGeom>
            <a:solidFill>
              <a:srgbClr val="C00000"/>
            </a:solidFill>
            <a:ln w="9525" algn="ctr">
              <a:noFill/>
              <a:round/>
            </a:ln>
            <a:effectLst/>
          </p:spPr>
          <p:txBody>
            <a:bodyPr wrap="square" lIns="72000" rIns="72000" anchor="ctr">
              <a:noAutofit/>
            </a:bodyPr>
            <a:lstStyle/>
            <a:p>
              <a:pPr lvl="0" algn="ctr" defTabSz="457200">
                <a:buClrTx/>
                <a:buSzTx/>
                <a:buFontTx/>
                <a:defRPr/>
              </a:pPr>
              <a:r>
                <a:rPr lang="en-US" altLang="zh-CN" sz="2000" b="1" kern="0" dirty="0">
                  <a:solidFill>
                    <a:prstClr val="white"/>
                  </a:solidFill>
                  <a:latin typeface="华文细黑" panose="02010600040101010101" pitchFamily="2" charset="-122"/>
                  <a:ea typeface="华文细黑" panose="02010600040101010101" pitchFamily="2" charset="-122"/>
                  <a:cs typeface="+mn-ea"/>
                  <a:sym typeface="华文细黑" panose="02010600040101010101" pitchFamily="2" charset="-122"/>
                </a:rPr>
                <a:t>1</a:t>
              </a:r>
            </a:p>
          </p:txBody>
        </p:sp>
      </p:grpSp>
      <p:grpSp>
        <p:nvGrpSpPr>
          <p:cNvPr id="8" name="组合 7"/>
          <p:cNvGrpSpPr/>
          <p:nvPr/>
        </p:nvGrpSpPr>
        <p:grpSpPr>
          <a:xfrm>
            <a:off x="2215982" y="2892543"/>
            <a:ext cx="8168985" cy="461101"/>
            <a:chOff x="2215982" y="4461954"/>
            <a:chExt cx="8168985" cy="758341"/>
          </a:xfrm>
        </p:grpSpPr>
        <p:sp>
          <p:nvSpPr>
            <p:cNvPr id="9" name="AutoShape 10"/>
            <p:cNvSpPr>
              <a:spLocks noChangeArrowheads="1"/>
            </p:cNvSpPr>
            <p:nvPr/>
          </p:nvSpPr>
          <p:spPr bwMode="auto">
            <a:xfrm>
              <a:off x="3240859" y="4461954"/>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数字身份产品介绍</a:t>
              </a:r>
            </a:p>
          </p:txBody>
        </p:sp>
        <p:sp>
          <p:nvSpPr>
            <p:cNvPr id="10" name="AutoShape 10"/>
            <p:cNvSpPr>
              <a:spLocks noChangeArrowheads="1"/>
            </p:cNvSpPr>
            <p:nvPr/>
          </p:nvSpPr>
          <p:spPr bwMode="auto">
            <a:xfrm>
              <a:off x="2215982" y="4461954"/>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2</a:t>
              </a:r>
            </a:p>
          </p:txBody>
        </p:sp>
      </p:grpSp>
      <p:grpSp>
        <p:nvGrpSpPr>
          <p:cNvPr id="11" name="组合 10"/>
          <p:cNvGrpSpPr/>
          <p:nvPr/>
        </p:nvGrpSpPr>
        <p:grpSpPr>
          <a:xfrm>
            <a:off x="2232914" y="3668142"/>
            <a:ext cx="8168985" cy="461101"/>
            <a:chOff x="2215982" y="3519457"/>
            <a:chExt cx="8168985" cy="758341"/>
          </a:xfrm>
        </p:grpSpPr>
        <p:sp>
          <p:nvSpPr>
            <p:cNvPr id="12" name="AutoShape 10"/>
            <p:cNvSpPr>
              <a:spLocks noChangeArrowheads="1"/>
            </p:cNvSpPr>
            <p:nvPr/>
          </p:nvSpPr>
          <p:spPr bwMode="auto">
            <a:xfrm>
              <a:off x="3240859" y="3519457"/>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数字身份实施方案</a:t>
              </a:r>
            </a:p>
          </p:txBody>
        </p:sp>
        <p:sp>
          <p:nvSpPr>
            <p:cNvPr id="13" name="AutoShape 10"/>
            <p:cNvSpPr>
              <a:spLocks noChangeArrowheads="1"/>
            </p:cNvSpPr>
            <p:nvPr/>
          </p:nvSpPr>
          <p:spPr bwMode="auto">
            <a:xfrm>
              <a:off x="2215982" y="3519457"/>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3</a:t>
              </a:r>
            </a:p>
          </p:txBody>
        </p:sp>
      </p:grpSp>
      <p:grpSp>
        <p:nvGrpSpPr>
          <p:cNvPr id="14" name="组合 13"/>
          <p:cNvGrpSpPr/>
          <p:nvPr/>
        </p:nvGrpSpPr>
        <p:grpSpPr>
          <a:xfrm>
            <a:off x="2232914" y="4518146"/>
            <a:ext cx="8168985" cy="461101"/>
            <a:chOff x="2215982" y="4461954"/>
            <a:chExt cx="8168985" cy="758341"/>
          </a:xfrm>
        </p:grpSpPr>
        <p:sp>
          <p:nvSpPr>
            <p:cNvPr id="15" name="AutoShape 10"/>
            <p:cNvSpPr>
              <a:spLocks noChangeArrowheads="1"/>
            </p:cNvSpPr>
            <p:nvPr/>
          </p:nvSpPr>
          <p:spPr bwMode="auto">
            <a:xfrm>
              <a:off x="3240859" y="4461954"/>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整体工作计划及所需资源</a:t>
              </a:r>
            </a:p>
          </p:txBody>
        </p:sp>
        <p:sp>
          <p:nvSpPr>
            <p:cNvPr id="16" name="AutoShape 10"/>
            <p:cNvSpPr>
              <a:spLocks noChangeArrowheads="1"/>
            </p:cNvSpPr>
            <p:nvPr/>
          </p:nvSpPr>
          <p:spPr bwMode="auto">
            <a:xfrm>
              <a:off x="2215982" y="4461954"/>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4</a:t>
              </a:r>
            </a:p>
          </p:txBody>
        </p:sp>
      </p:grpSp>
    </p:spTree>
    <p:extLst>
      <p:ext uri="{BB962C8B-B14F-4D97-AF65-F5344CB8AC3E}">
        <p14:creationId xmlns:p14="http://schemas.microsoft.com/office/powerpoint/2010/main" val="98075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6/6</a:t>
            </a:r>
            <a:r>
              <a:rPr lang="zh-CN" altLang="en-US" dirty="0"/>
              <a:t>）：区块链数字身份系统</a:t>
            </a:r>
          </a:p>
        </p:txBody>
      </p:sp>
      <p:sp>
        <p:nvSpPr>
          <p:cNvPr id="3" name="文本框 2">
            <a:extLst>
              <a:ext uri="{FF2B5EF4-FFF2-40B4-BE49-F238E27FC236}">
                <a16:creationId xmlns:a16="http://schemas.microsoft.com/office/drawing/2014/main" id="{C9477E2F-E507-4FA8-A7EB-B77DEB44AFEC}"/>
              </a:ext>
            </a:extLst>
          </p:cNvPr>
          <p:cNvSpPr txBox="1"/>
          <p:nvPr/>
        </p:nvSpPr>
        <p:spPr bwMode="auto">
          <a:xfrm>
            <a:off x="336304" y="882714"/>
            <a:ext cx="11520335" cy="786177"/>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effectLst/>
                <a:latin typeface="华文细黑" panose="02010600040101010101" pitchFamily="2" charset="-122"/>
                <a:ea typeface="华文细黑" panose="02010600040101010101" pitchFamily="2" charset="-122"/>
              </a:rPr>
              <a:t>产品描述：</a:t>
            </a:r>
            <a:r>
              <a:rPr lang="zh-CN" altLang="en-US" sz="1600" b="1" dirty="0">
                <a:solidFill>
                  <a:srgbClr val="000000"/>
                </a:solidFill>
                <a:effectLst/>
                <a:latin typeface="华文细黑" panose="02010600040101010101" pitchFamily="2" charset="-122"/>
                <a:ea typeface="华文细黑" panose="02010600040101010101" pitchFamily="2" charset="-122"/>
              </a:rPr>
              <a:t>依托</a:t>
            </a:r>
            <a:r>
              <a:rPr lang="zh-CN" altLang="en-US" sz="1600" b="1" dirty="0">
                <a:solidFill>
                  <a:srgbClr val="000000"/>
                </a:solidFill>
                <a:latin typeface="华文细黑" panose="02010600040101010101" pitchFamily="2" charset="-122"/>
                <a:ea typeface="华文细黑" panose="02010600040101010101" pitchFamily="2" charset="-122"/>
              </a:rPr>
              <a:t>区块链系统，构建 “翼</a:t>
            </a:r>
            <a:r>
              <a:rPr lang="en-US" altLang="zh-CN" sz="1600" b="1" dirty="0">
                <a:solidFill>
                  <a:srgbClr val="000000"/>
                </a:solidFill>
                <a:latin typeface="华文细黑" panose="02010600040101010101" pitchFamily="2" charset="-122"/>
                <a:ea typeface="华文细黑" panose="02010600040101010101" pitchFamily="2" charset="-122"/>
              </a:rPr>
              <a:t>ID</a:t>
            </a:r>
            <a:r>
              <a:rPr lang="zh-CN" altLang="en-US" sz="1600" b="1" dirty="0">
                <a:solidFill>
                  <a:srgbClr val="000000"/>
                </a:solidFill>
                <a:latin typeface="华文细黑" panose="02010600040101010101" pitchFamily="2" charset="-122"/>
                <a:ea typeface="华文细黑" panose="02010600040101010101" pitchFamily="2" charset="-122"/>
              </a:rPr>
              <a:t>”虚拟身份标识，通过结合</a:t>
            </a:r>
            <a:r>
              <a:rPr lang="en-US" altLang="zh-CN" sz="1600" b="1" dirty="0">
                <a:solidFill>
                  <a:srgbClr val="000000"/>
                </a:solidFill>
                <a:latin typeface="华文细黑" panose="02010600040101010101" pitchFamily="2" charset="-122"/>
                <a:ea typeface="华文细黑" panose="02010600040101010101" pitchFamily="2" charset="-122"/>
              </a:rPr>
              <a:t>SIM</a:t>
            </a:r>
            <a:r>
              <a:rPr lang="zh-CN" altLang="en-US" sz="1600" b="1" dirty="0">
                <a:solidFill>
                  <a:srgbClr val="000000"/>
                </a:solidFill>
                <a:latin typeface="华文细黑" panose="02010600040101010101" pitchFamily="2" charset="-122"/>
                <a:ea typeface="华文细黑" panose="02010600040101010101" pitchFamily="2" charset="-122"/>
              </a:rPr>
              <a:t>数字身份，实现“虚实合一”分布式身份认证体系</a:t>
            </a:r>
            <a:r>
              <a:rPr lang="zh-CN" altLang="en-US" sz="1600" b="1" dirty="0">
                <a:solidFill>
                  <a:srgbClr val="000000"/>
                </a:solidFill>
                <a:effectLst/>
                <a:latin typeface="华文细黑" panose="02010600040101010101" pitchFamily="2" charset="-122"/>
                <a:ea typeface="华文细黑" panose="02010600040101010101" pitchFamily="2" charset="-122"/>
              </a:rPr>
              <a:t>。</a:t>
            </a:r>
            <a:endParaRPr lang="en-US" altLang="zh-CN" sz="1600" b="1" dirty="0">
              <a:solidFill>
                <a:srgbClr val="000000"/>
              </a:solidFill>
              <a:effectLst/>
              <a:latin typeface="华文细黑" panose="02010600040101010101" pitchFamily="2" charset="-122"/>
              <a:ea typeface="华文细黑" panose="02010600040101010101" pitchFamily="2" charset="-122"/>
            </a:endParaRPr>
          </a:p>
          <a:p>
            <a:pPr marL="285750" indent="-285750">
              <a:lnSpc>
                <a:spcPct val="150000"/>
              </a:lnSpc>
              <a:buFont typeface="Wingdings" panose="05000000000000000000" pitchFamily="2" charset="2"/>
              <a:buChar char="p"/>
            </a:pPr>
            <a:r>
              <a:rPr lang="zh-CN" altLang="en-US" sz="1600" b="1" dirty="0">
                <a:solidFill>
                  <a:srgbClr val="C00000"/>
                </a:solidFill>
                <a:latin typeface="华文细黑" panose="02010600040101010101" pitchFamily="2" charset="-122"/>
                <a:ea typeface="华文细黑" panose="02010600040101010101" pitchFamily="2" charset="-122"/>
              </a:rPr>
              <a:t>核心价值：</a:t>
            </a:r>
            <a:r>
              <a:rPr lang="zh-CN" altLang="en-US" sz="1600" b="1" dirty="0">
                <a:solidFill>
                  <a:srgbClr val="000000"/>
                </a:solidFill>
                <a:latin typeface="华文细黑" panose="02010600040101010101" pitchFamily="2" charset="-122"/>
                <a:ea typeface="华文细黑" panose="02010600040101010101" pitchFamily="2" charset="-122"/>
              </a:rPr>
              <a:t>①解决虚拟与现实身份的可信关联问题； ②基于区块链系统实现跨机构的可信数据授权与共享。</a:t>
            </a:r>
            <a:endParaRPr lang="en-US" altLang="zh-CN" sz="1600" b="1" dirty="0">
              <a:solidFill>
                <a:srgbClr val="000000"/>
              </a:solidFill>
              <a:effectLst/>
              <a:latin typeface="华文细黑" panose="02010600040101010101" pitchFamily="2" charset="-122"/>
              <a:ea typeface="华文细黑" panose="02010600040101010101" pitchFamily="2" charset="-122"/>
            </a:endParaRPr>
          </a:p>
        </p:txBody>
      </p:sp>
      <p:grpSp>
        <p:nvGrpSpPr>
          <p:cNvPr id="4" name="组合 3">
            <a:extLst>
              <a:ext uri="{FF2B5EF4-FFF2-40B4-BE49-F238E27FC236}">
                <a16:creationId xmlns:a16="http://schemas.microsoft.com/office/drawing/2014/main" id="{1784DBE5-E3C6-45C7-8DBA-8443E03257DF}"/>
              </a:ext>
            </a:extLst>
          </p:cNvPr>
          <p:cNvGrpSpPr/>
          <p:nvPr/>
        </p:nvGrpSpPr>
        <p:grpSpPr>
          <a:xfrm>
            <a:off x="839416" y="2125492"/>
            <a:ext cx="1656184" cy="3544074"/>
            <a:chOff x="911424" y="2669755"/>
            <a:chExt cx="1656184" cy="3544074"/>
          </a:xfrm>
        </p:grpSpPr>
        <p:sp>
          <p:nvSpPr>
            <p:cNvPr id="5" name="文本框 4">
              <a:extLst>
                <a:ext uri="{FF2B5EF4-FFF2-40B4-BE49-F238E27FC236}">
                  <a16:creationId xmlns:a16="http://schemas.microsoft.com/office/drawing/2014/main" id="{AFB0E2AB-B086-4EC2-8AAA-947CC88FA323}"/>
                </a:ext>
              </a:extLst>
            </p:cNvPr>
            <p:cNvSpPr txBox="1"/>
            <p:nvPr/>
          </p:nvSpPr>
          <p:spPr bwMode="auto">
            <a:xfrm>
              <a:off x="911424" y="2669755"/>
              <a:ext cx="1656184" cy="338554"/>
            </a:xfrm>
            <a:prstGeom prst="rect">
              <a:avLst/>
            </a:prstGeom>
            <a:noFill/>
            <a:ln w="12700">
              <a:noFill/>
              <a:miter lim="800000"/>
            </a:ln>
          </p:spPr>
          <p:txBody>
            <a:bodyPr wrap="square">
              <a:spAutoFit/>
            </a:bodyPr>
            <a:lstStyle/>
            <a:p>
              <a:pPr algn="ctr"/>
              <a:r>
                <a:rPr lang="zh-CN" altLang="en-US" sz="1600" b="1" i="0" dirty="0">
                  <a:solidFill>
                    <a:srgbClr val="4F4F4F"/>
                  </a:solidFill>
                  <a:effectLst/>
                  <a:latin typeface="微软雅黑" panose="020B0503020204020204" pitchFamily="34" charset="-122"/>
                  <a:ea typeface="微软雅黑" panose="020B0503020204020204" pitchFamily="34" charset="-122"/>
                </a:rPr>
                <a:t>传统标识体系</a:t>
              </a:r>
            </a:p>
          </p:txBody>
        </p:sp>
        <p:sp>
          <p:nvSpPr>
            <p:cNvPr id="6" name="矩形 5">
              <a:extLst>
                <a:ext uri="{FF2B5EF4-FFF2-40B4-BE49-F238E27FC236}">
                  <a16:creationId xmlns:a16="http://schemas.microsoft.com/office/drawing/2014/main" id="{341B4CDB-6346-4C07-A7DE-0388042FB51A}"/>
                </a:ext>
              </a:extLst>
            </p:cNvPr>
            <p:cNvSpPr/>
            <p:nvPr/>
          </p:nvSpPr>
          <p:spPr>
            <a:xfrm>
              <a:off x="911424" y="3287277"/>
              <a:ext cx="1656184" cy="522412"/>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数据集中托管</a:t>
              </a:r>
            </a:p>
          </p:txBody>
        </p:sp>
        <p:sp>
          <p:nvSpPr>
            <p:cNvPr id="7" name="矩形 6">
              <a:extLst>
                <a:ext uri="{FF2B5EF4-FFF2-40B4-BE49-F238E27FC236}">
                  <a16:creationId xmlns:a16="http://schemas.microsoft.com/office/drawing/2014/main" id="{9B94D38A-6BC8-4392-9AB5-390C62AC88E9}"/>
                </a:ext>
              </a:extLst>
            </p:cNvPr>
            <p:cNvSpPr/>
            <p:nvPr/>
          </p:nvSpPr>
          <p:spPr>
            <a:xfrm>
              <a:off x="911424" y="4088657"/>
              <a:ext cx="1656184" cy="522412"/>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标识统一分配</a:t>
              </a:r>
            </a:p>
          </p:txBody>
        </p:sp>
        <p:sp>
          <p:nvSpPr>
            <p:cNvPr id="8" name="矩形 7">
              <a:extLst>
                <a:ext uri="{FF2B5EF4-FFF2-40B4-BE49-F238E27FC236}">
                  <a16:creationId xmlns:a16="http://schemas.microsoft.com/office/drawing/2014/main" id="{C4D44BF9-83BC-4A14-860D-EA97B829B866}"/>
                </a:ext>
              </a:extLst>
            </p:cNvPr>
            <p:cNvSpPr/>
            <p:nvPr/>
          </p:nvSpPr>
          <p:spPr>
            <a:xfrm>
              <a:off x="911424" y="4890037"/>
              <a:ext cx="1656184" cy="522412"/>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权威机构背书</a:t>
              </a:r>
            </a:p>
          </p:txBody>
        </p:sp>
        <p:sp>
          <p:nvSpPr>
            <p:cNvPr id="9" name="矩形 8">
              <a:extLst>
                <a:ext uri="{FF2B5EF4-FFF2-40B4-BE49-F238E27FC236}">
                  <a16:creationId xmlns:a16="http://schemas.microsoft.com/office/drawing/2014/main" id="{ECF3313B-6EE3-4B37-A3AA-05FA43DA3023}"/>
                </a:ext>
              </a:extLst>
            </p:cNvPr>
            <p:cNvSpPr/>
            <p:nvPr/>
          </p:nvSpPr>
          <p:spPr>
            <a:xfrm>
              <a:off x="911424" y="5691417"/>
              <a:ext cx="1656184" cy="522412"/>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数据泄露风险</a:t>
              </a:r>
            </a:p>
          </p:txBody>
        </p:sp>
      </p:grpSp>
      <p:grpSp>
        <p:nvGrpSpPr>
          <p:cNvPr id="19" name="组合 18">
            <a:extLst>
              <a:ext uri="{FF2B5EF4-FFF2-40B4-BE49-F238E27FC236}">
                <a16:creationId xmlns:a16="http://schemas.microsoft.com/office/drawing/2014/main" id="{E467FFA2-1F17-433C-B31A-B81CE73EF11B}"/>
              </a:ext>
            </a:extLst>
          </p:cNvPr>
          <p:cNvGrpSpPr/>
          <p:nvPr/>
        </p:nvGrpSpPr>
        <p:grpSpPr>
          <a:xfrm>
            <a:off x="4080398" y="2125492"/>
            <a:ext cx="1656184" cy="3544074"/>
            <a:chOff x="3395564" y="2669755"/>
            <a:chExt cx="1656184" cy="3544074"/>
          </a:xfrm>
        </p:grpSpPr>
        <p:sp>
          <p:nvSpPr>
            <p:cNvPr id="10" name="矩形 9">
              <a:extLst>
                <a:ext uri="{FF2B5EF4-FFF2-40B4-BE49-F238E27FC236}">
                  <a16:creationId xmlns:a16="http://schemas.microsoft.com/office/drawing/2014/main" id="{3703F9B5-81EF-4D17-A593-7B023E04D0EA}"/>
                </a:ext>
              </a:extLst>
            </p:cNvPr>
            <p:cNvSpPr/>
            <p:nvPr/>
          </p:nvSpPr>
          <p:spPr>
            <a:xfrm>
              <a:off x="3395564" y="3287277"/>
              <a:ext cx="1656184" cy="52241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数据自主存储</a:t>
              </a:r>
            </a:p>
          </p:txBody>
        </p:sp>
        <p:sp>
          <p:nvSpPr>
            <p:cNvPr id="11" name="矩形 10">
              <a:extLst>
                <a:ext uri="{FF2B5EF4-FFF2-40B4-BE49-F238E27FC236}">
                  <a16:creationId xmlns:a16="http://schemas.microsoft.com/office/drawing/2014/main" id="{DB52FAED-2E4C-4A1A-8FD4-E89144C0BB94}"/>
                </a:ext>
              </a:extLst>
            </p:cNvPr>
            <p:cNvSpPr/>
            <p:nvPr/>
          </p:nvSpPr>
          <p:spPr>
            <a:xfrm>
              <a:off x="3395564" y="4088657"/>
              <a:ext cx="1656184" cy="52241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标识自生成、自分配、自管理</a:t>
              </a:r>
            </a:p>
          </p:txBody>
        </p:sp>
        <p:sp>
          <p:nvSpPr>
            <p:cNvPr id="12" name="矩形 11">
              <a:extLst>
                <a:ext uri="{FF2B5EF4-FFF2-40B4-BE49-F238E27FC236}">
                  <a16:creationId xmlns:a16="http://schemas.microsoft.com/office/drawing/2014/main" id="{3F1E43E3-D2DD-4DC8-8C1A-1A9299A9A5E6}"/>
                </a:ext>
              </a:extLst>
            </p:cNvPr>
            <p:cNvSpPr/>
            <p:nvPr/>
          </p:nvSpPr>
          <p:spPr>
            <a:xfrm>
              <a:off x="3395564" y="4890037"/>
              <a:ext cx="1656184" cy="52241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加密算法背书</a:t>
              </a:r>
            </a:p>
          </p:txBody>
        </p:sp>
        <p:sp>
          <p:nvSpPr>
            <p:cNvPr id="13" name="矩形 12">
              <a:extLst>
                <a:ext uri="{FF2B5EF4-FFF2-40B4-BE49-F238E27FC236}">
                  <a16:creationId xmlns:a16="http://schemas.microsoft.com/office/drawing/2014/main" id="{116734D0-A093-4FF4-8968-ECBEEB147D10}"/>
                </a:ext>
              </a:extLst>
            </p:cNvPr>
            <p:cNvSpPr/>
            <p:nvPr/>
          </p:nvSpPr>
          <p:spPr>
            <a:xfrm>
              <a:off x="3395564" y="5691417"/>
              <a:ext cx="1656184" cy="52241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无数据泄露风险</a:t>
              </a:r>
            </a:p>
          </p:txBody>
        </p:sp>
        <p:sp>
          <p:nvSpPr>
            <p:cNvPr id="14" name="文本框 13">
              <a:extLst>
                <a:ext uri="{FF2B5EF4-FFF2-40B4-BE49-F238E27FC236}">
                  <a16:creationId xmlns:a16="http://schemas.microsoft.com/office/drawing/2014/main" id="{DC6A0112-BE5D-4ECC-B856-519E242C710D}"/>
                </a:ext>
              </a:extLst>
            </p:cNvPr>
            <p:cNvSpPr txBox="1"/>
            <p:nvPr/>
          </p:nvSpPr>
          <p:spPr bwMode="auto">
            <a:xfrm>
              <a:off x="3395564" y="2669755"/>
              <a:ext cx="1656184" cy="338554"/>
            </a:xfrm>
            <a:prstGeom prst="rect">
              <a:avLst/>
            </a:prstGeom>
            <a:noFill/>
            <a:ln w="12700">
              <a:noFill/>
              <a:miter lim="800000"/>
            </a:ln>
          </p:spPr>
          <p:txBody>
            <a:bodyPr wrap="square">
              <a:spAutoFit/>
            </a:bodyPr>
            <a:lstStyle/>
            <a:p>
              <a:pPr algn="ctr"/>
              <a:r>
                <a:rPr lang="zh-CN" altLang="en-US" sz="1600" b="1" i="0" dirty="0">
                  <a:solidFill>
                    <a:srgbClr val="4F4F4F"/>
                  </a:solidFill>
                  <a:effectLst/>
                  <a:latin typeface="微软雅黑" panose="020B0503020204020204" pitchFamily="34" charset="-122"/>
                  <a:ea typeface="微软雅黑" panose="020B0503020204020204" pitchFamily="34" charset="-122"/>
                </a:rPr>
                <a:t>分布式标识体系</a:t>
              </a:r>
            </a:p>
          </p:txBody>
        </p:sp>
      </p:grpSp>
      <p:sp>
        <p:nvSpPr>
          <p:cNvPr id="17" name="文本框 16">
            <a:extLst>
              <a:ext uri="{FF2B5EF4-FFF2-40B4-BE49-F238E27FC236}">
                <a16:creationId xmlns:a16="http://schemas.microsoft.com/office/drawing/2014/main" id="{068FCC85-3D3F-4F1C-A08F-928B02B1D8AF}"/>
              </a:ext>
            </a:extLst>
          </p:cNvPr>
          <p:cNvSpPr txBox="1"/>
          <p:nvPr/>
        </p:nvSpPr>
        <p:spPr bwMode="auto">
          <a:xfrm>
            <a:off x="2025418" y="5952641"/>
            <a:ext cx="4538319" cy="534121"/>
          </a:xfrm>
          <a:prstGeom prst="rect">
            <a:avLst/>
          </a:prstGeom>
          <a:noFill/>
          <a:ln w="12700">
            <a:noFill/>
            <a:miter lim="800000"/>
          </a:ln>
        </p:spPr>
        <p:txBody>
          <a:bodyPr wrap="square">
            <a:spAutoFit/>
          </a:bodyPr>
          <a:lstStyle/>
          <a:p>
            <a:pPr>
              <a:lnSpc>
                <a:spcPct val="125000"/>
              </a:lnSpc>
            </a:pPr>
            <a:r>
              <a:rPr lang="zh-CN" altLang="en-US" sz="1200" b="1" i="0" dirty="0">
                <a:solidFill>
                  <a:srgbClr val="C00000"/>
                </a:solidFill>
                <a:effectLst/>
                <a:latin typeface="微软雅黑" panose="020B0503020204020204" pitchFamily="34" charset="-122"/>
                <a:ea typeface="微软雅黑" panose="020B0503020204020204" pitchFamily="34" charset="-122"/>
              </a:rPr>
              <a:t>分布式身份系统：可提供不依赖任何集中授权的终生便携式数字身份，且满足：持久性，全局可解析性，密码可验证性和分散性。</a:t>
            </a:r>
          </a:p>
        </p:txBody>
      </p:sp>
      <p:sp>
        <p:nvSpPr>
          <p:cNvPr id="18" name="箭头: 右 17">
            <a:extLst>
              <a:ext uri="{FF2B5EF4-FFF2-40B4-BE49-F238E27FC236}">
                <a16:creationId xmlns:a16="http://schemas.microsoft.com/office/drawing/2014/main" id="{CA2D09C3-C5A1-4913-8CC1-258C5BB2EE6D}"/>
              </a:ext>
            </a:extLst>
          </p:cNvPr>
          <p:cNvSpPr/>
          <p:nvPr/>
        </p:nvSpPr>
        <p:spPr>
          <a:xfrm>
            <a:off x="2813101" y="3862874"/>
            <a:ext cx="922875" cy="429146"/>
          </a:xfrm>
          <a:prstGeom prst="rightArrow">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25" name="文本框 24">
            <a:extLst>
              <a:ext uri="{FF2B5EF4-FFF2-40B4-BE49-F238E27FC236}">
                <a16:creationId xmlns:a16="http://schemas.microsoft.com/office/drawing/2014/main" id="{6E0072C2-0189-40DD-BFC0-D5BD39F42769}"/>
              </a:ext>
            </a:extLst>
          </p:cNvPr>
          <p:cNvSpPr txBox="1"/>
          <p:nvPr/>
        </p:nvSpPr>
        <p:spPr bwMode="auto">
          <a:xfrm>
            <a:off x="2713190" y="3441690"/>
            <a:ext cx="1066006" cy="338554"/>
          </a:xfrm>
          <a:prstGeom prst="rect">
            <a:avLst/>
          </a:prstGeom>
          <a:noFill/>
          <a:ln w="12700">
            <a:noFill/>
            <a:miter lim="800000"/>
          </a:ln>
        </p:spPr>
        <p:txBody>
          <a:bodyPr wrap="square">
            <a:spAutoFit/>
          </a:bodyPr>
          <a:lstStyle/>
          <a:p>
            <a:pPr algn="ctr"/>
            <a:r>
              <a:rPr lang="zh-CN" altLang="en-US" sz="1600" b="1" i="0" dirty="0">
                <a:solidFill>
                  <a:srgbClr val="4F4F4F"/>
                </a:solidFill>
                <a:effectLst/>
                <a:latin typeface="微软雅黑" panose="020B0503020204020204" pitchFamily="34" charset="-122"/>
                <a:ea typeface="微软雅黑" panose="020B0503020204020204" pitchFamily="34" charset="-122"/>
              </a:rPr>
              <a:t>演进方向</a:t>
            </a:r>
          </a:p>
        </p:txBody>
      </p:sp>
      <p:sp>
        <p:nvSpPr>
          <p:cNvPr id="26" name="箭头: 右 25">
            <a:extLst>
              <a:ext uri="{FF2B5EF4-FFF2-40B4-BE49-F238E27FC236}">
                <a16:creationId xmlns:a16="http://schemas.microsoft.com/office/drawing/2014/main" id="{23A1F91D-C63F-4890-A072-EB5A3317806A}"/>
              </a:ext>
            </a:extLst>
          </p:cNvPr>
          <p:cNvSpPr/>
          <p:nvPr/>
        </p:nvSpPr>
        <p:spPr>
          <a:xfrm>
            <a:off x="6102299" y="3849049"/>
            <a:ext cx="922875" cy="429146"/>
          </a:xfrm>
          <a:prstGeom prst="rightArrow">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27" name="文本框 26">
            <a:extLst>
              <a:ext uri="{FF2B5EF4-FFF2-40B4-BE49-F238E27FC236}">
                <a16:creationId xmlns:a16="http://schemas.microsoft.com/office/drawing/2014/main" id="{291CEE72-0E57-42B4-842D-81C644FCD9EB}"/>
              </a:ext>
            </a:extLst>
          </p:cNvPr>
          <p:cNvSpPr txBox="1"/>
          <p:nvPr/>
        </p:nvSpPr>
        <p:spPr bwMode="auto">
          <a:xfrm>
            <a:off x="6000694" y="3449608"/>
            <a:ext cx="1066006" cy="338554"/>
          </a:xfrm>
          <a:prstGeom prst="rect">
            <a:avLst/>
          </a:prstGeom>
          <a:noFill/>
          <a:ln w="12700">
            <a:noFill/>
            <a:miter lim="800000"/>
          </a:ln>
        </p:spPr>
        <p:txBody>
          <a:bodyPr wrap="square">
            <a:spAutoFit/>
          </a:bodyPr>
          <a:lstStyle/>
          <a:p>
            <a:pPr algn="ctr"/>
            <a:r>
              <a:rPr lang="zh-CN" altLang="en-US" sz="1600" b="1" dirty="0">
                <a:solidFill>
                  <a:srgbClr val="4F4F4F"/>
                </a:solidFill>
                <a:latin typeface="微软雅黑" panose="020B0503020204020204" pitchFamily="34" charset="-122"/>
                <a:ea typeface="微软雅黑" panose="020B0503020204020204" pitchFamily="34" charset="-122"/>
              </a:rPr>
              <a:t>数字</a:t>
            </a:r>
            <a:r>
              <a:rPr lang="zh-CN" altLang="en-US" sz="1600" b="1" i="0" dirty="0">
                <a:solidFill>
                  <a:srgbClr val="4F4F4F"/>
                </a:solidFill>
                <a:effectLst/>
                <a:latin typeface="微软雅黑" panose="020B0503020204020204" pitchFamily="34" charset="-122"/>
                <a:ea typeface="微软雅黑" panose="020B0503020204020204" pitchFamily="34" charset="-122"/>
              </a:rPr>
              <a:t>应用</a:t>
            </a:r>
          </a:p>
        </p:txBody>
      </p:sp>
      <p:sp>
        <p:nvSpPr>
          <p:cNvPr id="20" name="矩形: 圆角 19">
            <a:extLst>
              <a:ext uri="{FF2B5EF4-FFF2-40B4-BE49-F238E27FC236}">
                <a16:creationId xmlns:a16="http://schemas.microsoft.com/office/drawing/2014/main" id="{B84572C4-C174-4A8E-AD75-ED7A11F82CAE}"/>
              </a:ext>
            </a:extLst>
          </p:cNvPr>
          <p:cNvSpPr/>
          <p:nvPr/>
        </p:nvSpPr>
        <p:spPr>
          <a:xfrm>
            <a:off x="7390891" y="1916832"/>
            <a:ext cx="4324811" cy="1244704"/>
          </a:xfrm>
          <a:prstGeom prst="roundRect">
            <a:avLst>
              <a:gd name="adj" fmla="val 9443"/>
            </a:avLst>
          </a:prstGeom>
        </p:spPr>
        <p:style>
          <a:lnRef idx="2">
            <a:schemeClr val="accent1"/>
          </a:lnRef>
          <a:fillRef idx="1">
            <a:schemeClr val="lt1"/>
          </a:fillRef>
          <a:effectRef idx="0">
            <a:schemeClr val="accent1"/>
          </a:effectRef>
          <a:fontRef idx="minor">
            <a:schemeClr val="dk1"/>
          </a:fontRef>
        </p:style>
        <p:txBody>
          <a:bodyPr wrap="square" lIns="89996" tIns="46798" rIns="89996" bIns="46798" rtlCol="0" anchor="t">
            <a:noAutofit/>
          </a:bodyPr>
          <a:lstStyle/>
          <a:p>
            <a:r>
              <a:rPr lang="zh-CN" altLang="en-US" sz="1400" b="1" dirty="0">
                <a:solidFill>
                  <a:schemeClr val="tx1"/>
                </a:solidFill>
                <a:latin typeface="微软雅黑" panose="020B0503020204020204" pitchFamily="34" charset="-122"/>
                <a:ea typeface="微软雅黑" panose="020B0503020204020204" pitchFamily="34" charset="-122"/>
              </a:rPr>
              <a:t>电子签名：电子合同中使用</a:t>
            </a:r>
          </a:p>
        </p:txBody>
      </p:sp>
      <p:sp>
        <p:nvSpPr>
          <p:cNvPr id="31" name="矩形: 圆角 30">
            <a:extLst>
              <a:ext uri="{FF2B5EF4-FFF2-40B4-BE49-F238E27FC236}">
                <a16:creationId xmlns:a16="http://schemas.microsoft.com/office/drawing/2014/main" id="{EE3E9C58-A2E8-483C-B476-3E947496284B}"/>
              </a:ext>
            </a:extLst>
          </p:cNvPr>
          <p:cNvSpPr/>
          <p:nvPr/>
        </p:nvSpPr>
        <p:spPr>
          <a:xfrm>
            <a:off x="7390891" y="3441270"/>
            <a:ext cx="4324811" cy="1244704"/>
          </a:xfrm>
          <a:prstGeom prst="roundRect">
            <a:avLst>
              <a:gd name="adj" fmla="val 9443"/>
            </a:avLst>
          </a:prstGeom>
        </p:spPr>
        <p:style>
          <a:lnRef idx="2">
            <a:schemeClr val="accent1"/>
          </a:lnRef>
          <a:fillRef idx="1">
            <a:schemeClr val="lt1"/>
          </a:fillRef>
          <a:effectRef idx="0">
            <a:schemeClr val="accent1"/>
          </a:effectRef>
          <a:fontRef idx="minor">
            <a:schemeClr val="dk1"/>
          </a:fontRef>
        </p:style>
        <p:txBody>
          <a:bodyPr wrap="square" lIns="89996" tIns="46798" rIns="89996" bIns="46798" rtlCol="0" anchor="t">
            <a:noAutofit/>
          </a:bodyPr>
          <a:lstStyle/>
          <a:p>
            <a:r>
              <a:rPr lang="zh-CN" altLang="en-US" sz="1400" b="1" dirty="0">
                <a:solidFill>
                  <a:schemeClr val="tx1"/>
                </a:solidFill>
                <a:latin typeface="微软雅黑" panose="020B0503020204020204" pitchFamily="34" charset="-122"/>
                <a:ea typeface="微软雅黑" panose="020B0503020204020204" pitchFamily="34" charset="-122"/>
              </a:rPr>
              <a:t>身份认证：个人信息认证</a:t>
            </a:r>
          </a:p>
        </p:txBody>
      </p:sp>
      <p:sp>
        <p:nvSpPr>
          <p:cNvPr id="32" name="矩形: 圆角 31">
            <a:extLst>
              <a:ext uri="{FF2B5EF4-FFF2-40B4-BE49-F238E27FC236}">
                <a16:creationId xmlns:a16="http://schemas.microsoft.com/office/drawing/2014/main" id="{459B688C-793E-42DD-8556-01FC6F5CA405}"/>
              </a:ext>
            </a:extLst>
          </p:cNvPr>
          <p:cNvSpPr/>
          <p:nvPr/>
        </p:nvSpPr>
        <p:spPr>
          <a:xfrm>
            <a:off x="7390891" y="4980783"/>
            <a:ext cx="4324811" cy="1244704"/>
          </a:xfrm>
          <a:prstGeom prst="roundRect">
            <a:avLst>
              <a:gd name="adj" fmla="val 9443"/>
            </a:avLst>
          </a:prstGeom>
        </p:spPr>
        <p:style>
          <a:lnRef idx="2">
            <a:schemeClr val="accent1"/>
          </a:lnRef>
          <a:fillRef idx="1">
            <a:schemeClr val="lt1"/>
          </a:fillRef>
          <a:effectRef idx="0">
            <a:schemeClr val="accent1"/>
          </a:effectRef>
          <a:fontRef idx="minor">
            <a:schemeClr val="dk1"/>
          </a:fontRef>
        </p:style>
        <p:txBody>
          <a:bodyPr wrap="square" lIns="89996" tIns="46798" rIns="89996" bIns="46798" rtlCol="0" anchor="t">
            <a:noAutofit/>
          </a:bodyPr>
          <a:lstStyle/>
          <a:p>
            <a:r>
              <a:rPr lang="zh-CN" altLang="en-US" sz="1400" b="1" dirty="0">
                <a:solidFill>
                  <a:schemeClr val="tx1"/>
                </a:solidFill>
                <a:latin typeface="微软雅黑" panose="020B0503020204020204" pitchFamily="34" charset="-122"/>
                <a:ea typeface="微软雅黑" panose="020B0503020204020204" pitchFamily="34" charset="-122"/>
              </a:rPr>
              <a:t>无密码安全登录：数字签名代替登录密码</a:t>
            </a:r>
          </a:p>
        </p:txBody>
      </p:sp>
      <p:sp>
        <p:nvSpPr>
          <p:cNvPr id="23" name="矩形: 圆角 22">
            <a:extLst>
              <a:ext uri="{FF2B5EF4-FFF2-40B4-BE49-F238E27FC236}">
                <a16:creationId xmlns:a16="http://schemas.microsoft.com/office/drawing/2014/main" id="{D6C21EC6-5D34-42A8-B806-9E297A7B0672}"/>
              </a:ext>
            </a:extLst>
          </p:cNvPr>
          <p:cNvSpPr/>
          <p:nvPr/>
        </p:nvSpPr>
        <p:spPr>
          <a:xfrm>
            <a:off x="7755263" y="2377714"/>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租赁</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9287F65E-97E0-4766-899F-12C54CC37354}"/>
              </a:ext>
            </a:extLst>
          </p:cNvPr>
          <p:cNvSpPr/>
          <p:nvPr/>
        </p:nvSpPr>
        <p:spPr>
          <a:xfrm>
            <a:off x="8335659" y="2377714"/>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保险</a:t>
            </a:r>
          </a:p>
        </p:txBody>
      </p:sp>
      <p:sp>
        <p:nvSpPr>
          <p:cNvPr id="35" name="矩形: 圆角 34">
            <a:extLst>
              <a:ext uri="{FF2B5EF4-FFF2-40B4-BE49-F238E27FC236}">
                <a16:creationId xmlns:a16="http://schemas.microsoft.com/office/drawing/2014/main" id="{EE5178A6-DB50-477A-9888-6DF36FA3102D}"/>
              </a:ext>
            </a:extLst>
          </p:cNvPr>
          <p:cNvSpPr/>
          <p:nvPr/>
        </p:nvSpPr>
        <p:spPr>
          <a:xfrm>
            <a:off x="8916055" y="2377714"/>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人事</a:t>
            </a:r>
          </a:p>
        </p:txBody>
      </p:sp>
      <p:sp>
        <p:nvSpPr>
          <p:cNvPr id="36" name="矩形: 圆角 35">
            <a:extLst>
              <a:ext uri="{FF2B5EF4-FFF2-40B4-BE49-F238E27FC236}">
                <a16:creationId xmlns:a16="http://schemas.microsoft.com/office/drawing/2014/main" id="{E805EF96-9485-4E32-BFF9-FE3F4EFC3803}"/>
              </a:ext>
            </a:extLst>
          </p:cNvPr>
          <p:cNvSpPr/>
          <p:nvPr/>
        </p:nvSpPr>
        <p:spPr>
          <a:xfrm>
            <a:off x="9542456" y="2377714"/>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采购</a:t>
            </a:r>
          </a:p>
        </p:txBody>
      </p:sp>
      <p:sp>
        <p:nvSpPr>
          <p:cNvPr id="37" name="矩形: 圆角 36">
            <a:extLst>
              <a:ext uri="{FF2B5EF4-FFF2-40B4-BE49-F238E27FC236}">
                <a16:creationId xmlns:a16="http://schemas.microsoft.com/office/drawing/2014/main" id="{8932DBB4-4585-447E-80CE-18286B6D90A6}"/>
              </a:ext>
            </a:extLst>
          </p:cNvPr>
          <p:cNvSpPr/>
          <p:nvPr/>
        </p:nvSpPr>
        <p:spPr>
          <a:xfrm>
            <a:off x="10168857" y="2377713"/>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公证</a:t>
            </a:r>
          </a:p>
        </p:txBody>
      </p:sp>
      <p:sp>
        <p:nvSpPr>
          <p:cNvPr id="38" name="矩形: 圆角 37">
            <a:extLst>
              <a:ext uri="{FF2B5EF4-FFF2-40B4-BE49-F238E27FC236}">
                <a16:creationId xmlns:a16="http://schemas.microsoft.com/office/drawing/2014/main" id="{1C6E690D-695A-479E-8890-2D324C236A4A}"/>
              </a:ext>
            </a:extLst>
          </p:cNvPr>
          <p:cNvSpPr/>
          <p:nvPr/>
        </p:nvSpPr>
        <p:spPr>
          <a:xfrm>
            <a:off x="10795258" y="2386648"/>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投资</a:t>
            </a:r>
          </a:p>
        </p:txBody>
      </p:sp>
      <p:sp>
        <p:nvSpPr>
          <p:cNvPr id="39" name="矩形: 圆角 38">
            <a:extLst>
              <a:ext uri="{FF2B5EF4-FFF2-40B4-BE49-F238E27FC236}">
                <a16:creationId xmlns:a16="http://schemas.microsoft.com/office/drawing/2014/main" id="{94CF9BDA-FF07-41D8-AA00-4A2EFEC76882}"/>
              </a:ext>
            </a:extLst>
          </p:cNvPr>
          <p:cNvSpPr/>
          <p:nvPr/>
        </p:nvSpPr>
        <p:spPr>
          <a:xfrm>
            <a:off x="7755263" y="3889584"/>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金融</a:t>
            </a:r>
          </a:p>
        </p:txBody>
      </p:sp>
      <p:sp>
        <p:nvSpPr>
          <p:cNvPr id="40" name="矩形: 圆角 39">
            <a:extLst>
              <a:ext uri="{FF2B5EF4-FFF2-40B4-BE49-F238E27FC236}">
                <a16:creationId xmlns:a16="http://schemas.microsoft.com/office/drawing/2014/main" id="{0183953E-24F9-4BBC-8C36-92FEA3B35841}"/>
              </a:ext>
            </a:extLst>
          </p:cNvPr>
          <p:cNvSpPr/>
          <p:nvPr/>
        </p:nvSpPr>
        <p:spPr>
          <a:xfrm>
            <a:off x="8333388" y="3886108"/>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住宿</a:t>
            </a:r>
          </a:p>
        </p:txBody>
      </p:sp>
      <p:sp>
        <p:nvSpPr>
          <p:cNvPr id="41" name="矩形: 圆角 40">
            <a:extLst>
              <a:ext uri="{FF2B5EF4-FFF2-40B4-BE49-F238E27FC236}">
                <a16:creationId xmlns:a16="http://schemas.microsoft.com/office/drawing/2014/main" id="{66B0268C-4119-4CAC-B40C-16B120906653}"/>
              </a:ext>
            </a:extLst>
          </p:cNvPr>
          <p:cNvSpPr/>
          <p:nvPr/>
        </p:nvSpPr>
        <p:spPr>
          <a:xfrm>
            <a:off x="8916055" y="3880549"/>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网龄</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2" name="矩形: 圆角 41">
            <a:extLst>
              <a:ext uri="{FF2B5EF4-FFF2-40B4-BE49-F238E27FC236}">
                <a16:creationId xmlns:a16="http://schemas.microsoft.com/office/drawing/2014/main" id="{D0899809-86F5-4611-9453-9DC21B7B42B8}"/>
              </a:ext>
            </a:extLst>
          </p:cNvPr>
          <p:cNvSpPr/>
          <p:nvPr/>
        </p:nvSpPr>
        <p:spPr>
          <a:xfrm>
            <a:off x="10795258" y="3896199"/>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证书</a:t>
            </a:r>
          </a:p>
        </p:txBody>
      </p:sp>
      <p:sp>
        <p:nvSpPr>
          <p:cNvPr id="43" name="矩形: 圆角 42">
            <a:extLst>
              <a:ext uri="{FF2B5EF4-FFF2-40B4-BE49-F238E27FC236}">
                <a16:creationId xmlns:a16="http://schemas.microsoft.com/office/drawing/2014/main" id="{9F382E23-8901-4023-BF2F-13D4E1BE4558}"/>
              </a:ext>
            </a:extLst>
          </p:cNvPr>
          <p:cNvSpPr/>
          <p:nvPr/>
        </p:nvSpPr>
        <p:spPr>
          <a:xfrm>
            <a:off x="9542456" y="3896199"/>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学历</a:t>
            </a:r>
          </a:p>
        </p:txBody>
      </p:sp>
      <p:sp>
        <p:nvSpPr>
          <p:cNvPr id="44" name="矩形: 圆角 43">
            <a:extLst>
              <a:ext uri="{FF2B5EF4-FFF2-40B4-BE49-F238E27FC236}">
                <a16:creationId xmlns:a16="http://schemas.microsoft.com/office/drawing/2014/main" id="{0F1D89AA-D22B-4015-88FC-617E6E6D0AE3}"/>
              </a:ext>
            </a:extLst>
          </p:cNvPr>
          <p:cNvSpPr/>
          <p:nvPr/>
        </p:nvSpPr>
        <p:spPr>
          <a:xfrm>
            <a:off x="10168857" y="3896199"/>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工作</a:t>
            </a:r>
          </a:p>
        </p:txBody>
      </p:sp>
      <p:sp>
        <p:nvSpPr>
          <p:cNvPr id="45" name="矩形: 圆角 44">
            <a:extLst>
              <a:ext uri="{FF2B5EF4-FFF2-40B4-BE49-F238E27FC236}">
                <a16:creationId xmlns:a16="http://schemas.microsoft.com/office/drawing/2014/main" id="{F784AD7B-F049-4999-AFF7-61F5A28F16EF}"/>
              </a:ext>
            </a:extLst>
          </p:cNvPr>
          <p:cNvSpPr/>
          <p:nvPr/>
        </p:nvSpPr>
        <p:spPr>
          <a:xfrm>
            <a:off x="7755263" y="5475547"/>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APP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a:extLst>
              <a:ext uri="{FF2B5EF4-FFF2-40B4-BE49-F238E27FC236}">
                <a16:creationId xmlns:a16="http://schemas.microsoft.com/office/drawing/2014/main" id="{74FECA73-081D-410A-93AA-4B7C81A6E8AE}"/>
              </a:ext>
            </a:extLst>
          </p:cNvPr>
          <p:cNvSpPr/>
          <p:nvPr/>
        </p:nvSpPr>
        <p:spPr>
          <a:xfrm>
            <a:off x="8333388" y="5472071"/>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网站</a:t>
            </a:r>
          </a:p>
        </p:txBody>
      </p:sp>
      <p:sp>
        <p:nvSpPr>
          <p:cNvPr id="47" name="矩形: 圆角 46">
            <a:extLst>
              <a:ext uri="{FF2B5EF4-FFF2-40B4-BE49-F238E27FC236}">
                <a16:creationId xmlns:a16="http://schemas.microsoft.com/office/drawing/2014/main" id="{9630CFB6-EB13-420D-8340-BC09C23EFAA3}"/>
              </a:ext>
            </a:extLst>
          </p:cNvPr>
          <p:cNvSpPr/>
          <p:nvPr/>
        </p:nvSpPr>
        <p:spPr>
          <a:xfrm>
            <a:off x="8916055" y="5466512"/>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OA</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38878858-7246-4AB3-AA8C-E146252204CA}"/>
              </a:ext>
            </a:extLst>
          </p:cNvPr>
          <p:cNvSpPr/>
          <p:nvPr/>
        </p:nvSpPr>
        <p:spPr>
          <a:xfrm>
            <a:off x="10795258" y="5482162"/>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物联网</a:t>
            </a:r>
          </a:p>
        </p:txBody>
      </p:sp>
      <p:sp>
        <p:nvSpPr>
          <p:cNvPr id="49" name="矩形: 圆角 48">
            <a:extLst>
              <a:ext uri="{FF2B5EF4-FFF2-40B4-BE49-F238E27FC236}">
                <a16:creationId xmlns:a16="http://schemas.microsoft.com/office/drawing/2014/main" id="{D86291BA-20CA-41C5-A2A9-E0DBC40DDD4D}"/>
              </a:ext>
            </a:extLst>
          </p:cNvPr>
          <p:cNvSpPr/>
          <p:nvPr/>
        </p:nvSpPr>
        <p:spPr>
          <a:xfrm>
            <a:off x="9542456" y="5482162"/>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电脑</a:t>
            </a:r>
          </a:p>
        </p:txBody>
      </p:sp>
      <p:sp>
        <p:nvSpPr>
          <p:cNvPr id="50" name="矩形: 圆角 49">
            <a:extLst>
              <a:ext uri="{FF2B5EF4-FFF2-40B4-BE49-F238E27FC236}">
                <a16:creationId xmlns:a16="http://schemas.microsoft.com/office/drawing/2014/main" id="{1B444657-A793-44C4-8021-3260C716A876}"/>
              </a:ext>
            </a:extLst>
          </p:cNvPr>
          <p:cNvSpPr/>
          <p:nvPr/>
        </p:nvSpPr>
        <p:spPr>
          <a:xfrm>
            <a:off x="10168857" y="5482162"/>
            <a:ext cx="432048" cy="633759"/>
          </a:xfrm>
          <a:prstGeom prst="roundRect">
            <a:avLst/>
          </a:prstGeom>
        </p:spPr>
        <p:style>
          <a:lnRef idx="1">
            <a:schemeClr val="accent6"/>
          </a:lnRef>
          <a:fillRef idx="3">
            <a:schemeClr val="accent6"/>
          </a:fillRef>
          <a:effectRef idx="2">
            <a:schemeClr val="accent6"/>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门禁</a:t>
            </a:r>
          </a:p>
        </p:txBody>
      </p:sp>
    </p:spTree>
    <p:extLst>
      <p:ext uri="{BB962C8B-B14F-4D97-AF65-F5344CB8AC3E}">
        <p14:creationId xmlns:p14="http://schemas.microsoft.com/office/powerpoint/2010/main" val="83970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81085F6E-A872-499E-8AD1-3EEC0BFDE6FF}"/>
              </a:ext>
            </a:extLst>
          </p:cNvPr>
          <p:cNvSpPr/>
          <p:nvPr/>
        </p:nvSpPr>
        <p:spPr>
          <a:xfrm>
            <a:off x="7752184" y="4421743"/>
            <a:ext cx="4176464" cy="1907794"/>
          </a:xfrm>
          <a:prstGeom prst="rect">
            <a:avLst/>
          </a:prstGeom>
        </p:spPr>
        <p:style>
          <a:lnRef idx="1">
            <a:schemeClr val="accent5"/>
          </a:lnRef>
          <a:fillRef idx="2">
            <a:schemeClr val="accent5"/>
          </a:fillRef>
          <a:effectRef idx="1">
            <a:schemeClr val="accent5"/>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2" name="标题 1"/>
          <p:cNvSpPr>
            <a:spLocks noGrp="1"/>
          </p:cNvSpPr>
          <p:nvPr>
            <p:ph type="title"/>
          </p:nvPr>
        </p:nvSpPr>
        <p:spPr>
          <a:xfrm>
            <a:off x="326026" y="140021"/>
            <a:ext cx="11688319" cy="658085"/>
          </a:xfrm>
        </p:spPr>
        <p:txBody>
          <a:bodyPr/>
          <a:lstStyle/>
          <a:p>
            <a:r>
              <a:rPr lang="zh-CN" altLang="en-US" dirty="0"/>
              <a:t>三、实施方案（</a:t>
            </a:r>
            <a:r>
              <a:rPr lang="en-US" altLang="zh-CN" dirty="0"/>
              <a:t>6/6</a:t>
            </a:r>
            <a:r>
              <a:rPr lang="zh-CN" altLang="en-US" dirty="0"/>
              <a:t>）：电信</a:t>
            </a:r>
            <a:r>
              <a:rPr lang="en-US" altLang="zh-CN" dirty="0"/>
              <a:t>NFT</a:t>
            </a:r>
            <a:r>
              <a:rPr lang="zh-CN" altLang="en-US" dirty="0"/>
              <a:t>数字资产解决方案</a:t>
            </a:r>
          </a:p>
        </p:txBody>
      </p:sp>
      <p:sp>
        <p:nvSpPr>
          <p:cNvPr id="65" name="文本框 64">
            <a:extLst>
              <a:ext uri="{FF2B5EF4-FFF2-40B4-BE49-F238E27FC236}">
                <a16:creationId xmlns:a16="http://schemas.microsoft.com/office/drawing/2014/main" id="{62B00B6C-A4ED-4B20-A621-8EF889472F7F}"/>
              </a:ext>
            </a:extLst>
          </p:cNvPr>
          <p:cNvSpPr txBox="1"/>
          <p:nvPr/>
        </p:nvSpPr>
        <p:spPr bwMode="auto">
          <a:xfrm>
            <a:off x="397686" y="5961519"/>
            <a:ext cx="7095103" cy="700576"/>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sz="1400" b="1" dirty="0">
                <a:solidFill>
                  <a:srgbClr val="C00000"/>
                </a:solidFill>
                <a:latin typeface="微软雅黑" panose="020B0503020204020204" pitchFamily="34" charset="-122"/>
                <a:ea typeface="微软雅黑" panose="020B0503020204020204" pitchFamily="34" charset="-122"/>
              </a:rPr>
              <a:t>云盘存源文件，区块链存数据指纹，</a:t>
            </a:r>
            <a:r>
              <a:rPr lang="en-US" altLang="zh-CN" sz="1400" b="1" dirty="0">
                <a:solidFill>
                  <a:srgbClr val="C00000"/>
                </a:solidFill>
                <a:latin typeface="微软雅黑" panose="020B0503020204020204" pitchFamily="34" charset="-122"/>
                <a:ea typeface="微软雅黑" panose="020B0503020204020204" pitchFamily="34" charset="-122"/>
              </a:rPr>
              <a:t>SIM</a:t>
            </a:r>
            <a:r>
              <a:rPr lang="zh-CN" altLang="en-US" sz="1400" b="1" dirty="0">
                <a:solidFill>
                  <a:srgbClr val="C00000"/>
                </a:solidFill>
                <a:latin typeface="微软雅黑" panose="020B0503020204020204" pitchFamily="34" charset="-122"/>
                <a:ea typeface="微软雅黑" panose="020B0503020204020204" pitchFamily="34" charset="-122"/>
              </a:rPr>
              <a:t>存密钥。</a:t>
            </a:r>
            <a:endParaRPr lang="en-US" altLang="zh-CN" sz="1400"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b="1" dirty="0">
                <a:solidFill>
                  <a:srgbClr val="C00000"/>
                </a:solidFill>
                <a:effectLst/>
                <a:latin typeface="微软雅黑" panose="020B0503020204020204" pitchFamily="34" charset="-122"/>
                <a:ea typeface="微软雅黑" panose="020B0503020204020204" pitchFamily="34" charset="-122"/>
              </a:rPr>
              <a:t>翼支付管展示入口，</a:t>
            </a:r>
            <a:r>
              <a:rPr lang="zh-CN" altLang="en-US" sz="1400" b="1" dirty="0">
                <a:solidFill>
                  <a:srgbClr val="C00000"/>
                </a:solidFill>
                <a:latin typeface="微软雅黑" panose="020B0503020204020204" pitchFamily="34" charset="-122"/>
                <a:ea typeface="微软雅黑" panose="020B0503020204020204" pitchFamily="34" charset="-122"/>
              </a:rPr>
              <a:t>区块链管</a:t>
            </a:r>
            <a:r>
              <a:rPr lang="en-US" altLang="zh-CN" sz="1400" b="1" dirty="0">
                <a:solidFill>
                  <a:srgbClr val="C00000"/>
                </a:solidFill>
                <a:latin typeface="微软雅黑" panose="020B0503020204020204" pitchFamily="34" charset="-122"/>
                <a:ea typeface="微软雅黑" panose="020B0503020204020204" pitchFamily="34" charset="-122"/>
              </a:rPr>
              <a:t>NFT</a:t>
            </a:r>
            <a:r>
              <a:rPr lang="zh-CN" altLang="en-US" sz="1400" b="1" dirty="0">
                <a:solidFill>
                  <a:srgbClr val="C00000"/>
                </a:solidFill>
                <a:latin typeface="微软雅黑" panose="020B0503020204020204" pitchFamily="34" charset="-122"/>
                <a:ea typeface="微软雅黑" panose="020B0503020204020204" pitchFamily="34" charset="-122"/>
              </a:rPr>
              <a:t>发行，</a:t>
            </a:r>
            <a:r>
              <a:rPr lang="en-US" altLang="zh-CN" sz="1400" b="1" dirty="0">
                <a:solidFill>
                  <a:srgbClr val="C00000"/>
                </a:solidFill>
                <a:latin typeface="微软雅黑" panose="020B0503020204020204" pitchFamily="34" charset="-122"/>
                <a:ea typeface="微软雅黑" panose="020B0503020204020204" pitchFamily="34" charset="-122"/>
              </a:rPr>
              <a:t>SIM</a:t>
            </a:r>
            <a:r>
              <a:rPr lang="zh-CN" altLang="en-US" sz="1400" b="1" dirty="0">
                <a:solidFill>
                  <a:srgbClr val="C00000"/>
                </a:solidFill>
                <a:latin typeface="微软雅黑" panose="020B0503020204020204" pitchFamily="34" charset="-122"/>
                <a:ea typeface="微软雅黑" panose="020B0503020204020204" pitchFamily="34" charset="-122"/>
              </a:rPr>
              <a:t>卡管所属权转移。</a:t>
            </a:r>
            <a:endParaRPr lang="en-US" altLang="zh-CN" sz="1400" b="1" dirty="0">
              <a:solidFill>
                <a:srgbClr val="C00000"/>
              </a:solidFill>
              <a:effectLst/>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48A5646E-D6C0-4276-B3FA-3A98FDBC3631}"/>
              </a:ext>
            </a:extLst>
          </p:cNvPr>
          <p:cNvGrpSpPr/>
          <p:nvPr/>
        </p:nvGrpSpPr>
        <p:grpSpPr>
          <a:xfrm>
            <a:off x="1100769" y="1699857"/>
            <a:ext cx="1003056" cy="1311217"/>
            <a:chOff x="1043185" y="2199159"/>
            <a:chExt cx="1003056" cy="1311217"/>
          </a:xfrm>
        </p:grpSpPr>
        <p:pic>
          <p:nvPicPr>
            <p:cNvPr id="15" name="图形 14" descr="有男孩的家庭">
              <a:extLst>
                <a:ext uri="{FF2B5EF4-FFF2-40B4-BE49-F238E27FC236}">
                  <a16:creationId xmlns:a16="http://schemas.microsoft.com/office/drawing/2014/main" id="{68D4F114-C5A7-4E96-AA3E-12748D388B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185" y="2199159"/>
              <a:ext cx="1003056" cy="1003056"/>
            </a:xfrm>
            <a:prstGeom prst="rect">
              <a:avLst/>
            </a:prstGeom>
          </p:spPr>
        </p:pic>
        <p:sp>
          <p:nvSpPr>
            <p:cNvPr id="80" name="文本框 79">
              <a:extLst>
                <a:ext uri="{FF2B5EF4-FFF2-40B4-BE49-F238E27FC236}">
                  <a16:creationId xmlns:a16="http://schemas.microsoft.com/office/drawing/2014/main" id="{B62A814D-9FA4-46B6-A020-BFB668CCADEA}"/>
                </a:ext>
              </a:extLst>
            </p:cNvPr>
            <p:cNvSpPr txBox="1"/>
            <p:nvPr/>
          </p:nvSpPr>
          <p:spPr bwMode="auto">
            <a:xfrm>
              <a:off x="1043185" y="3200422"/>
              <a:ext cx="1003056"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个人用户</a:t>
              </a:r>
            </a:p>
          </p:txBody>
        </p:sp>
      </p:grpSp>
      <p:grpSp>
        <p:nvGrpSpPr>
          <p:cNvPr id="31" name="组合 30">
            <a:extLst>
              <a:ext uri="{FF2B5EF4-FFF2-40B4-BE49-F238E27FC236}">
                <a16:creationId xmlns:a16="http://schemas.microsoft.com/office/drawing/2014/main" id="{CCC5B60D-9089-4075-950D-DAC8D236B390}"/>
              </a:ext>
            </a:extLst>
          </p:cNvPr>
          <p:cNvGrpSpPr/>
          <p:nvPr/>
        </p:nvGrpSpPr>
        <p:grpSpPr>
          <a:xfrm>
            <a:off x="2951355" y="3771910"/>
            <a:ext cx="1136949" cy="1784262"/>
            <a:chOff x="3734915" y="3912497"/>
            <a:chExt cx="897880" cy="1409081"/>
          </a:xfrm>
        </p:grpSpPr>
        <p:pic>
          <p:nvPicPr>
            <p:cNvPr id="7172" name="Picture 4">
              <a:extLst>
                <a:ext uri="{FF2B5EF4-FFF2-40B4-BE49-F238E27FC236}">
                  <a16:creationId xmlns:a16="http://schemas.microsoft.com/office/drawing/2014/main" id="{A6EA6B16-CA8C-4FDA-906B-8718F26E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4915" y="3915106"/>
              <a:ext cx="452330" cy="4707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63BE768-95F1-4A70-B6F3-316BB8D8DE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4915" y="4385844"/>
              <a:ext cx="452330" cy="4707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EC47A2A1-30F9-4E62-906B-A6D7BC1324F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4915" y="4853931"/>
              <a:ext cx="449256" cy="46764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F8E2301E-DE79-4F3F-9FBA-9A7D0A9632A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83436" y="4852035"/>
              <a:ext cx="449359" cy="46764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B5FEAABD-7AFB-49EA-A768-532BC54E45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4171" y="4375496"/>
              <a:ext cx="447888" cy="48078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2B168B16-E4F8-46C5-BA91-874FBDCC3B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84171" y="3912497"/>
              <a:ext cx="447888" cy="4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7" name="组合 7176">
            <a:extLst>
              <a:ext uri="{FF2B5EF4-FFF2-40B4-BE49-F238E27FC236}">
                <a16:creationId xmlns:a16="http://schemas.microsoft.com/office/drawing/2014/main" id="{CB0FF8FA-909C-453D-B907-FCAB8AE1C70B}"/>
              </a:ext>
            </a:extLst>
          </p:cNvPr>
          <p:cNvGrpSpPr/>
          <p:nvPr/>
        </p:nvGrpSpPr>
        <p:grpSpPr>
          <a:xfrm>
            <a:off x="702933" y="4162513"/>
            <a:ext cx="1798729" cy="1554537"/>
            <a:chOff x="983430" y="4236461"/>
            <a:chExt cx="1798729" cy="1554537"/>
          </a:xfrm>
        </p:grpSpPr>
        <p:pic>
          <p:nvPicPr>
            <p:cNvPr id="7170" name="Picture 2">
              <a:extLst>
                <a:ext uri="{FF2B5EF4-FFF2-40B4-BE49-F238E27FC236}">
                  <a16:creationId xmlns:a16="http://schemas.microsoft.com/office/drawing/2014/main" id="{0D1E8C84-9342-4D91-9897-12E4DBB1D5A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828"/>
            <a:stretch/>
          </p:blipFill>
          <p:spPr bwMode="auto">
            <a:xfrm>
              <a:off x="1207375" y="4236461"/>
              <a:ext cx="1350841" cy="1003056"/>
            </a:xfrm>
            <a:prstGeom prst="rect">
              <a:avLst/>
            </a:prstGeom>
            <a:noFill/>
            <a:extLst>
              <a:ext uri="{909E8E84-426E-40DD-AFC4-6F175D3DCCD1}">
                <a14:hiddenFill xmlns:a14="http://schemas.microsoft.com/office/drawing/2010/main">
                  <a:solidFill>
                    <a:srgbClr val="FFFFFF"/>
                  </a:solidFill>
                </a14:hiddenFill>
              </a:ext>
            </a:extLst>
          </p:spPr>
        </p:pic>
        <p:sp>
          <p:nvSpPr>
            <p:cNvPr id="81" name="文本框 80">
              <a:extLst>
                <a:ext uri="{FF2B5EF4-FFF2-40B4-BE49-F238E27FC236}">
                  <a16:creationId xmlns:a16="http://schemas.microsoft.com/office/drawing/2014/main" id="{028B0230-C669-4819-A105-9E1E5403CE04}"/>
                </a:ext>
              </a:extLst>
            </p:cNvPr>
            <p:cNvSpPr txBox="1"/>
            <p:nvPr/>
          </p:nvSpPr>
          <p:spPr bwMode="auto">
            <a:xfrm>
              <a:off x="983430" y="5265601"/>
              <a:ext cx="1798729" cy="525397"/>
            </a:xfrm>
            <a:prstGeom prst="rect">
              <a:avLst/>
            </a:prstGeom>
            <a:noFill/>
            <a:ln w="12700">
              <a:noFill/>
              <a:miter lim="800000"/>
            </a:ln>
          </p:spPr>
          <p:txBody>
            <a:bodyPr wrap="squar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企业客户</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a:t>
              </a:r>
              <a:r>
                <a:rPr lang="en-US" altLang="zh-CN" sz="1400" b="1" dirty="0" err="1">
                  <a:latin typeface="微软雅黑" panose="020B0503020204020204" pitchFamily="34" charset="-122"/>
                  <a:ea typeface="微软雅黑" panose="020B0503020204020204" pitchFamily="34" charset="-122"/>
                </a:rPr>
                <a:t>ie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电信博物馆）</a:t>
              </a:r>
            </a:p>
          </p:txBody>
        </p:sp>
      </p:grpSp>
      <p:grpSp>
        <p:nvGrpSpPr>
          <p:cNvPr id="7179" name="组合 7178">
            <a:extLst>
              <a:ext uri="{FF2B5EF4-FFF2-40B4-BE49-F238E27FC236}">
                <a16:creationId xmlns:a16="http://schemas.microsoft.com/office/drawing/2014/main" id="{D4980261-C332-404D-988A-E1FB33FB431D}"/>
              </a:ext>
            </a:extLst>
          </p:cNvPr>
          <p:cNvGrpSpPr/>
          <p:nvPr/>
        </p:nvGrpSpPr>
        <p:grpSpPr>
          <a:xfrm>
            <a:off x="2922805" y="1580260"/>
            <a:ext cx="1406180" cy="1524679"/>
            <a:chOff x="3355386" y="1616289"/>
            <a:chExt cx="1406180" cy="1524679"/>
          </a:xfrm>
        </p:grpSpPr>
        <p:grpSp>
          <p:nvGrpSpPr>
            <p:cNvPr id="7169" name="组合 7168">
              <a:extLst>
                <a:ext uri="{FF2B5EF4-FFF2-40B4-BE49-F238E27FC236}">
                  <a16:creationId xmlns:a16="http://schemas.microsoft.com/office/drawing/2014/main" id="{663A1648-93DF-43F3-8E3B-1A39AFA7BDE4}"/>
                </a:ext>
              </a:extLst>
            </p:cNvPr>
            <p:cNvGrpSpPr/>
            <p:nvPr/>
          </p:nvGrpSpPr>
          <p:grpSpPr>
            <a:xfrm>
              <a:off x="3355387" y="1616289"/>
              <a:ext cx="673262" cy="693391"/>
              <a:chOff x="3355387" y="1616289"/>
              <a:chExt cx="673262" cy="693391"/>
            </a:xfrm>
          </p:grpSpPr>
          <p:pic>
            <p:nvPicPr>
              <p:cNvPr id="26" name="图形 25">
                <a:extLst>
                  <a:ext uri="{FF2B5EF4-FFF2-40B4-BE49-F238E27FC236}">
                    <a16:creationId xmlns:a16="http://schemas.microsoft.com/office/drawing/2014/main" id="{C5A1E960-823B-4899-855B-C49ED19198E4}"/>
                  </a:ext>
                </a:extLst>
              </p:cNvPr>
              <p:cNvPicPr>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63334" y="1616289"/>
                <a:ext cx="457369" cy="457369"/>
              </a:xfrm>
              <a:prstGeom prst="rect">
                <a:avLst/>
              </a:prstGeom>
            </p:spPr>
          </p:pic>
          <p:sp>
            <p:nvSpPr>
              <p:cNvPr id="93" name="文本框 92">
                <a:extLst>
                  <a:ext uri="{FF2B5EF4-FFF2-40B4-BE49-F238E27FC236}">
                    <a16:creationId xmlns:a16="http://schemas.microsoft.com/office/drawing/2014/main" id="{6914DDBA-E707-4DE1-993D-AFCB1571F87F}"/>
                  </a:ext>
                </a:extLst>
              </p:cNvPr>
              <p:cNvSpPr txBox="1"/>
              <p:nvPr/>
            </p:nvSpPr>
            <p:spPr bwMode="auto">
              <a:xfrm>
                <a:off x="3355387" y="1999726"/>
                <a:ext cx="673262"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照片</a:t>
                </a:r>
              </a:p>
            </p:txBody>
          </p:sp>
        </p:grpSp>
        <p:grpSp>
          <p:nvGrpSpPr>
            <p:cNvPr id="7171" name="组合 7170">
              <a:extLst>
                <a:ext uri="{FF2B5EF4-FFF2-40B4-BE49-F238E27FC236}">
                  <a16:creationId xmlns:a16="http://schemas.microsoft.com/office/drawing/2014/main" id="{AD97FA40-878F-4318-B809-FDB941FC24EF}"/>
                </a:ext>
              </a:extLst>
            </p:cNvPr>
            <p:cNvGrpSpPr/>
            <p:nvPr/>
          </p:nvGrpSpPr>
          <p:grpSpPr>
            <a:xfrm>
              <a:off x="4088304" y="1616289"/>
              <a:ext cx="673262" cy="693391"/>
              <a:chOff x="4088304" y="1616289"/>
              <a:chExt cx="673262" cy="693391"/>
            </a:xfrm>
          </p:grpSpPr>
          <p:pic>
            <p:nvPicPr>
              <p:cNvPr id="30" name="图形 29">
                <a:extLst>
                  <a:ext uri="{FF2B5EF4-FFF2-40B4-BE49-F238E27FC236}">
                    <a16:creationId xmlns:a16="http://schemas.microsoft.com/office/drawing/2014/main" id="{F4BC9E07-C846-4F05-B66D-DC5AFBA9C984}"/>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20197" y="1616289"/>
                <a:ext cx="457369" cy="457369"/>
              </a:xfrm>
              <a:prstGeom prst="rect">
                <a:avLst/>
              </a:prstGeom>
            </p:spPr>
          </p:pic>
          <p:sp>
            <p:nvSpPr>
              <p:cNvPr id="94" name="文本框 93">
                <a:extLst>
                  <a:ext uri="{FF2B5EF4-FFF2-40B4-BE49-F238E27FC236}">
                    <a16:creationId xmlns:a16="http://schemas.microsoft.com/office/drawing/2014/main" id="{9421F1A1-06CB-4AE5-9693-2774EC357947}"/>
                  </a:ext>
                </a:extLst>
              </p:cNvPr>
              <p:cNvSpPr txBox="1"/>
              <p:nvPr/>
            </p:nvSpPr>
            <p:spPr bwMode="auto">
              <a:xfrm>
                <a:off x="4088304" y="1999726"/>
                <a:ext cx="673262"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绘画</a:t>
                </a:r>
              </a:p>
            </p:txBody>
          </p:sp>
        </p:grpSp>
        <p:grpSp>
          <p:nvGrpSpPr>
            <p:cNvPr id="7168" name="组合 7167">
              <a:extLst>
                <a:ext uri="{FF2B5EF4-FFF2-40B4-BE49-F238E27FC236}">
                  <a16:creationId xmlns:a16="http://schemas.microsoft.com/office/drawing/2014/main" id="{DAA2E35E-9C5F-40D0-8E7D-2F78DCA7EFD1}"/>
                </a:ext>
              </a:extLst>
            </p:cNvPr>
            <p:cNvGrpSpPr/>
            <p:nvPr/>
          </p:nvGrpSpPr>
          <p:grpSpPr>
            <a:xfrm>
              <a:off x="3355386" y="2397632"/>
              <a:ext cx="673262" cy="743336"/>
              <a:chOff x="3355386" y="2397632"/>
              <a:chExt cx="673262" cy="743336"/>
            </a:xfrm>
          </p:grpSpPr>
          <p:pic>
            <p:nvPicPr>
              <p:cNvPr id="22" name="图形 21">
                <a:extLst>
                  <a:ext uri="{FF2B5EF4-FFF2-40B4-BE49-F238E27FC236}">
                    <a16:creationId xmlns:a16="http://schemas.microsoft.com/office/drawing/2014/main" id="{4EE89BB6-05FA-49FD-8702-592629B96C9F}"/>
                  </a:ext>
                </a:extLst>
              </p:cNvPr>
              <p:cNvPicPr>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63333" y="2397632"/>
                <a:ext cx="457369" cy="457369"/>
              </a:xfrm>
              <a:prstGeom prst="rect">
                <a:avLst/>
              </a:prstGeom>
            </p:spPr>
          </p:pic>
          <p:sp>
            <p:nvSpPr>
              <p:cNvPr id="96" name="文本框 95">
                <a:extLst>
                  <a:ext uri="{FF2B5EF4-FFF2-40B4-BE49-F238E27FC236}">
                    <a16:creationId xmlns:a16="http://schemas.microsoft.com/office/drawing/2014/main" id="{074A58EB-BE38-4723-BD7C-7CA0C8320A89}"/>
                  </a:ext>
                </a:extLst>
              </p:cNvPr>
              <p:cNvSpPr txBox="1"/>
              <p:nvPr/>
            </p:nvSpPr>
            <p:spPr bwMode="auto">
              <a:xfrm>
                <a:off x="3355386" y="2831014"/>
                <a:ext cx="673262"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设计</a:t>
                </a:r>
              </a:p>
            </p:txBody>
          </p:sp>
        </p:grpSp>
        <p:grpSp>
          <p:nvGrpSpPr>
            <p:cNvPr id="7173" name="组合 7172">
              <a:extLst>
                <a:ext uri="{FF2B5EF4-FFF2-40B4-BE49-F238E27FC236}">
                  <a16:creationId xmlns:a16="http://schemas.microsoft.com/office/drawing/2014/main" id="{A53E20C8-32EA-47C1-B15A-3C6D3B7A9B4D}"/>
                </a:ext>
              </a:extLst>
            </p:cNvPr>
            <p:cNvGrpSpPr/>
            <p:nvPr/>
          </p:nvGrpSpPr>
          <p:grpSpPr>
            <a:xfrm>
              <a:off x="4088304" y="2377164"/>
              <a:ext cx="673262" cy="760547"/>
              <a:chOff x="4088304" y="2377164"/>
              <a:chExt cx="673262" cy="760547"/>
            </a:xfrm>
          </p:grpSpPr>
          <p:pic>
            <p:nvPicPr>
              <p:cNvPr id="24" name="图形 23">
                <a:extLst>
                  <a:ext uri="{FF2B5EF4-FFF2-40B4-BE49-F238E27FC236}">
                    <a16:creationId xmlns:a16="http://schemas.microsoft.com/office/drawing/2014/main" id="{841FD604-DB74-499A-97D5-AC6E5D4B8727}"/>
                  </a:ext>
                </a:extLst>
              </p:cNvPr>
              <p:cNvPicPr>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96250" y="2377164"/>
                <a:ext cx="457369" cy="457369"/>
              </a:xfrm>
              <a:prstGeom prst="rect">
                <a:avLst/>
              </a:prstGeom>
            </p:spPr>
          </p:pic>
          <p:sp>
            <p:nvSpPr>
              <p:cNvPr id="97" name="文本框 96">
                <a:extLst>
                  <a:ext uri="{FF2B5EF4-FFF2-40B4-BE49-F238E27FC236}">
                    <a16:creationId xmlns:a16="http://schemas.microsoft.com/office/drawing/2014/main" id="{E4D57EAB-362E-4167-8C03-C1861522C23B}"/>
                  </a:ext>
                </a:extLst>
              </p:cNvPr>
              <p:cNvSpPr txBox="1"/>
              <p:nvPr/>
            </p:nvSpPr>
            <p:spPr bwMode="auto">
              <a:xfrm>
                <a:off x="4088304" y="2827757"/>
                <a:ext cx="673262"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程序</a:t>
                </a:r>
              </a:p>
            </p:txBody>
          </p:sp>
        </p:grpSp>
      </p:grpSp>
      <p:sp>
        <p:nvSpPr>
          <p:cNvPr id="7175" name="左大括号 7174">
            <a:extLst>
              <a:ext uri="{FF2B5EF4-FFF2-40B4-BE49-F238E27FC236}">
                <a16:creationId xmlns:a16="http://schemas.microsoft.com/office/drawing/2014/main" id="{24DC4BF9-F2F0-4EE0-89D2-415E87993D6E}"/>
              </a:ext>
            </a:extLst>
          </p:cNvPr>
          <p:cNvSpPr/>
          <p:nvPr/>
        </p:nvSpPr>
        <p:spPr>
          <a:xfrm>
            <a:off x="2441573" y="1603657"/>
            <a:ext cx="288032" cy="150128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8" name="左大括号 107">
            <a:extLst>
              <a:ext uri="{FF2B5EF4-FFF2-40B4-BE49-F238E27FC236}">
                <a16:creationId xmlns:a16="http://schemas.microsoft.com/office/drawing/2014/main" id="{1C8C5482-223B-4C3B-87BC-3DB8E227E3B8}"/>
              </a:ext>
            </a:extLst>
          </p:cNvPr>
          <p:cNvSpPr/>
          <p:nvPr/>
        </p:nvSpPr>
        <p:spPr>
          <a:xfrm>
            <a:off x="2441573" y="3856815"/>
            <a:ext cx="288032" cy="150128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D38AC63C-B316-4171-85F0-595F0154B93B}"/>
              </a:ext>
            </a:extLst>
          </p:cNvPr>
          <p:cNvSpPr txBox="1"/>
          <p:nvPr/>
        </p:nvSpPr>
        <p:spPr bwMode="auto">
          <a:xfrm>
            <a:off x="2951355" y="5583919"/>
            <a:ext cx="1136017"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藏品数字化</a:t>
            </a:r>
          </a:p>
        </p:txBody>
      </p:sp>
      <p:grpSp>
        <p:nvGrpSpPr>
          <p:cNvPr id="7190" name="组合 7189">
            <a:extLst>
              <a:ext uri="{FF2B5EF4-FFF2-40B4-BE49-F238E27FC236}">
                <a16:creationId xmlns:a16="http://schemas.microsoft.com/office/drawing/2014/main" id="{55796782-9485-4DD4-BB74-46E5D489431E}"/>
              </a:ext>
            </a:extLst>
          </p:cNvPr>
          <p:cNvGrpSpPr/>
          <p:nvPr/>
        </p:nvGrpSpPr>
        <p:grpSpPr>
          <a:xfrm>
            <a:off x="5813024" y="3013356"/>
            <a:ext cx="1003056" cy="1127490"/>
            <a:chOff x="5594472" y="3270672"/>
            <a:chExt cx="1003056" cy="1127490"/>
          </a:xfrm>
        </p:grpSpPr>
        <p:pic>
          <p:nvPicPr>
            <p:cNvPr id="7186" name="Picture 18">
              <a:extLst>
                <a:ext uri="{FF2B5EF4-FFF2-40B4-BE49-F238E27FC236}">
                  <a16:creationId xmlns:a16="http://schemas.microsoft.com/office/drawing/2014/main" id="{44CDA66E-2018-40A7-BAE8-0481ADA4EF3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4650" t="23220" r="40151" b="35166"/>
            <a:stretch/>
          </p:blipFill>
          <p:spPr bwMode="auto">
            <a:xfrm>
              <a:off x="5699956" y="3270672"/>
              <a:ext cx="792088" cy="817536"/>
            </a:xfrm>
            <a:prstGeom prst="rect">
              <a:avLst/>
            </a:prstGeom>
            <a:noFill/>
            <a:extLst>
              <a:ext uri="{909E8E84-426E-40DD-AFC4-6F175D3DCCD1}">
                <a14:hiddenFill xmlns:a14="http://schemas.microsoft.com/office/drawing/2010/main">
                  <a:solidFill>
                    <a:srgbClr val="FFFFFF"/>
                  </a:solidFill>
                </a14:hiddenFill>
              </a:ext>
            </a:extLst>
          </p:spPr>
        </p:pic>
        <p:sp>
          <p:nvSpPr>
            <p:cNvPr id="116" name="文本框 115">
              <a:extLst>
                <a:ext uri="{FF2B5EF4-FFF2-40B4-BE49-F238E27FC236}">
                  <a16:creationId xmlns:a16="http://schemas.microsoft.com/office/drawing/2014/main" id="{6EDDED01-BCBD-4320-933A-6BA514485F11}"/>
                </a:ext>
              </a:extLst>
            </p:cNvPr>
            <p:cNvSpPr txBox="1"/>
            <p:nvPr/>
          </p:nvSpPr>
          <p:spPr bwMode="auto">
            <a:xfrm>
              <a:off x="5594472" y="4088208"/>
              <a:ext cx="1003056"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天翼云盘</a:t>
              </a:r>
            </a:p>
          </p:txBody>
        </p:sp>
      </p:grpSp>
      <p:sp>
        <p:nvSpPr>
          <p:cNvPr id="7189" name="右大括号 7188">
            <a:extLst>
              <a:ext uri="{FF2B5EF4-FFF2-40B4-BE49-F238E27FC236}">
                <a16:creationId xmlns:a16="http://schemas.microsoft.com/office/drawing/2014/main" id="{9E966F9B-F742-456E-A2CF-8C9AD77125A6}"/>
              </a:ext>
            </a:extLst>
          </p:cNvPr>
          <p:cNvSpPr/>
          <p:nvPr/>
        </p:nvSpPr>
        <p:spPr>
          <a:xfrm>
            <a:off x="5293006" y="2226512"/>
            <a:ext cx="370946" cy="2411255"/>
          </a:xfrm>
          <a:prstGeom prst="rightBrace">
            <a:avLst>
              <a:gd name="adj1" fmla="val 8333"/>
              <a:gd name="adj2" fmla="val 49496"/>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7191" name="箭头: 右 7190">
            <a:extLst>
              <a:ext uri="{FF2B5EF4-FFF2-40B4-BE49-F238E27FC236}">
                <a16:creationId xmlns:a16="http://schemas.microsoft.com/office/drawing/2014/main" id="{7D48AF05-C94C-4977-8680-8AF5D8F070D1}"/>
              </a:ext>
            </a:extLst>
          </p:cNvPr>
          <p:cNvSpPr/>
          <p:nvPr/>
        </p:nvSpPr>
        <p:spPr>
          <a:xfrm>
            <a:off x="4324741" y="1936691"/>
            <a:ext cx="882217" cy="622358"/>
          </a:xfrm>
          <a:prstGeom prst="rightArrow">
            <a:avLst>
              <a:gd name="adj1" fmla="val 50000"/>
              <a:gd name="adj2" fmla="val 3775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云存储</a:t>
            </a:r>
          </a:p>
        </p:txBody>
      </p:sp>
      <p:sp>
        <p:nvSpPr>
          <p:cNvPr id="121" name="箭头: 右 120">
            <a:extLst>
              <a:ext uri="{FF2B5EF4-FFF2-40B4-BE49-F238E27FC236}">
                <a16:creationId xmlns:a16="http://schemas.microsoft.com/office/drawing/2014/main" id="{BD59E117-12AB-42AB-A28C-DDCF73A7CEC1}"/>
              </a:ext>
            </a:extLst>
          </p:cNvPr>
          <p:cNvSpPr/>
          <p:nvPr/>
        </p:nvSpPr>
        <p:spPr>
          <a:xfrm>
            <a:off x="4324741" y="4370913"/>
            <a:ext cx="882217" cy="622358"/>
          </a:xfrm>
          <a:prstGeom prst="rightArrow">
            <a:avLst>
              <a:gd name="adj1" fmla="val 50000"/>
              <a:gd name="adj2" fmla="val 3775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云存储</a:t>
            </a:r>
          </a:p>
        </p:txBody>
      </p:sp>
      <p:grpSp>
        <p:nvGrpSpPr>
          <p:cNvPr id="122" name="组合 121">
            <a:extLst>
              <a:ext uri="{FF2B5EF4-FFF2-40B4-BE49-F238E27FC236}">
                <a16:creationId xmlns:a16="http://schemas.microsoft.com/office/drawing/2014/main" id="{9F04BBFE-4826-4F14-A7D4-85CBAAE806D2}"/>
              </a:ext>
            </a:extLst>
          </p:cNvPr>
          <p:cNvGrpSpPr/>
          <p:nvPr/>
        </p:nvGrpSpPr>
        <p:grpSpPr>
          <a:xfrm>
            <a:off x="7572283" y="1209297"/>
            <a:ext cx="893483" cy="980198"/>
            <a:chOff x="3038364" y="3114107"/>
            <a:chExt cx="893483" cy="980198"/>
          </a:xfrm>
        </p:grpSpPr>
        <p:pic>
          <p:nvPicPr>
            <p:cNvPr id="124" name="图形 123">
              <a:extLst>
                <a:ext uri="{FF2B5EF4-FFF2-40B4-BE49-F238E27FC236}">
                  <a16:creationId xmlns:a16="http://schemas.microsoft.com/office/drawing/2014/main" id="{3D4BFD8E-A065-4C28-A3D2-4F3B379A9E5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51958" y="3114107"/>
              <a:ext cx="666297" cy="666297"/>
            </a:xfrm>
            <a:prstGeom prst="rect">
              <a:avLst/>
            </a:prstGeom>
          </p:spPr>
        </p:pic>
        <p:sp>
          <p:nvSpPr>
            <p:cNvPr id="128" name="文本框 127">
              <a:extLst>
                <a:ext uri="{FF2B5EF4-FFF2-40B4-BE49-F238E27FC236}">
                  <a16:creationId xmlns:a16="http://schemas.microsoft.com/office/drawing/2014/main" id="{FD5A3AEB-626F-41B0-9D27-251363A902AA}"/>
                </a:ext>
              </a:extLst>
            </p:cNvPr>
            <p:cNvSpPr txBox="1"/>
            <p:nvPr/>
          </p:nvSpPr>
          <p:spPr bwMode="auto">
            <a:xfrm>
              <a:off x="3038364" y="3784351"/>
              <a:ext cx="893483"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云</a:t>
              </a:r>
              <a:r>
                <a:rPr lang="en-US" altLang="zh-CN" sz="1400" b="1" dirty="0">
                  <a:latin typeface="微软雅黑" panose="020B0503020204020204" pitchFamily="34" charset="-122"/>
                  <a:ea typeface="微软雅黑" panose="020B0503020204020204" pitchFamily="34" charset="-122"/>
                </a:rPr>
                <a:t>SIM</a:t>
              </a:r>
              <a:r>
                <a:rPr lang="zh-CN" altLang="en-US" sz="1400" b="1" dirty="0">
                  <a:latin typeface="微软雅黑" panose="020B0503020204020204" pitchFamily="34" charset="-122"/>
                  <a:ea typeface="微软雅黑" panose="020B0503020204020204" pitchFamily="34" charset="-122"/>
                </a:rPr>
                <a:t>卡</a:t>
              </a:r>
            </a:p>
          </p:txBody>
        </p:sp>
      </p:grpSp>
      <p:graphicFrame>
        <p:nvGraphicFramePr>
          <p:cNvPr id="129" name="对象 128">
            <a:extLst>
              <a:ext uri="{FF2B5EF4-FFF2-40B4-BE49-F238E27FC236}">
                <a16:creationId xmlns:a16="http://schemas.microsoft.com/office/drawing/2014/main" id="{6D0616E4-BD59-470E-91A8-032A3A638AEF}"/>
              </a:ext>
            </a:extLst>
          </p:cNvPr>
          <p:cNvGraphicFramePr>
            <a:graphicFrameLocks noChangeAspect="1"/>
          </p:cNvGraphicFramePr>
          <p:nvPr/>
        </p:nvGraphicFramePr>
        <p:xfrm>
          <a:off x="7566755" y="4192696"/>
          <a:ext cx="4547322" cy="2394475"/>
        </p:xfrm>
        <a:graphic>
          <a:graphicData uri="http://schemas.openxmlformats.org/presentationml/2006/ole">
            <mc:AlternateContent xmlns:mc="http://schemas.openxmlformats.org/markup-compatibility/2006">
              <mc:Choice xmlns:v="urn:schemas-microsoft-com:vml" Requires="v">
                <p:oleObj spid="_x0000_s8197" name="Visio" r:id="rId24" imgW="3914742" imgH="2057400" progId="Visio.Drawing.15">
                  <p:embed/>
                </p:oleObj>
              </mc:Choice>
              <mc:Fallback>
                <p:oleObj name="Visio" r:id="rId24" imgW="3914742" imgH="2057400" progId="Visio.Drawing.15">
                  <p:embed/>
                  <p:pic>
                    <p:nvPicPr>
                      <p:cNvPr id="129" name="对象 128">
                        <a:extLst>
                          <a:ext uri="{FF2B5EF4-FFF2-40B4-BE49-F238E27FC236}">
                            <a16:creationId xmlns:a16="http://schemas.microsoft.com/office/drawing/2014/main" id="{6D0616E4-BD59-470E-91A8-032A3A638AEF}"/>
                          </a:ext>
                        </a:extLst>
                      </p:cNvPr>
                      <p:cNvPicPr>
                        <a:picLocks noChangeAspect="1" noChangeArrowheads="1"/>
                      </p:cNvPicPr>
                      <p:nvPr/>
                    </p:nvPicPr>
                    <p:blipFill>
                      <a:blip r:embed="rId25"/>
                      <a:srcRect/>
                      <a:stretch>
                        <a:fillRect/>
                      </a:stretch>
                    </p:blipFill>
                    <p:spPr bwMode="auto">
                      <a:xfrm>
                        <a:off x="7566755" y="4192696"/>
                        <a:ext cx="4547322" cy="2394475"/>
                      </a:xfrm>
                      <a:prstGeom prst="rect">
                        <a:avLst/>
                      </a:prstGeom>
                      <a:noFill/>
                    </p:spPr>
                  </p:pic>
                </p:oleObj>
              </mc:Fallback>
            </mc:AlternateContent>
          </a:graphicData>
        </a:graphic>
      </p:graphicFrame>
      <p:cxnSp>
        <p:nvCxnSpPr>
          <p:cNvPr id="7193" name="连接符: 肘形 7192">
            <a:extLst>
              <a:ext uri="{FF2B5EF4-FFF2-40B4-BE49-F238E27FC236}">
                <a16:creationId xmlns:a16="http://schemas.microsoft.com/office/drawing/2014/main" id="{E46235FE-8E70-4FCC-9BD7-76B81DB2CF9B}"/>
              </a:ext>
            </a:extLst>
          </p:cNvPr>
          <p:cNvCxnSpPr>
            <a:cxnSpLocks/>
            <a:stCxn id="7194" idx="3"/>
          </p:cNvCxnSpPr>
          <p:nvPr/>
        </p:nvCxnSpPr>
        <p:spPr>
          <a:xfrm>
            <a:off x="8544272" y="3422124"/>
            <a:ext cx="1662911" cy="992058"/>
          </a:xfrm>
          <a:prstGeom prst="bentConnector3">
            <a:avLst>
              <a:gd name="adj1" fmla="val 99976"/>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7194" name="矩形 7193">
            <a:extLst>
              <a:ext uri="{FF2B5EF4-FFF2-40B4-BE49-F238E27FC236}">
                <a16:creationId xmlns:a16="http://schemas.microsoft.com/office/drawing/2014/main" id="{DB39055C-DC2C-479F-A419-830BBD1EC14F}"/>
              </a:ext>
            </a:extLst>
          </p:cNvPr>
          <p:cNvSpPr/>
          <p:nvPr/>
        </p:nvSpPr>
        <p:spPr>
          <a:xfrm>
            <a:off x="7504844" y="3181553"/>
            <a:ext cx="1039428" cy="481142"/>
          </a:xfrm>
          <a:prstGeom prst="rect">
            <a:avLst/>
          </a:prstGeom>
        </p:spPr>
        <p:style>
          <a:lnRef idx="3">
            <a:schemeClr val="lt1"/>
          </a:lnRef>
          <a:fillRef idx="1">
            <a:schemeClr val="accent2"/>
          </a:fillRef>
          <a:effectRef idx="1">
            <a:schemeClr val="accent2"/>
          </a:effectRef>
          <a:fontRef idx="minor">
            <a:schemeClr val="lt1"/>
          </a:fontRef>
        </p:style>
        <p:txBody>
          <a:bodyPr wrap="square" lIns="89996" tIns="46798" rIns="89996" bIns="46798" rtlCol="0" anchor="ctr">
            <a:no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NFT</a:t>
            </a:r>
            <a:r>
              <a:rPr lang="zh-CN" altLang="en-US" sz="1400" b="1" dirty="0">
                <a:solidFill>
                  <a:schemeClr val="bg1"/>
                </a:solidFill>
                <a:latin typeface="微软雅黑" panose="020B0503020204020204" pitchFamily="34" charset="-122"/>
                <a:ea typeface="微软雅黑" panose="020B0503020204020204" pitchFamily="34" charset="-122"/>
              </a:rPr>
              <a:t>制作</a:t>
            </a:r>
          </a:p>
        </p:txBody>
      </p:sp>
      <p:cxnSp>
        <p:nvCxnSpPr>
          <p:cNvPr id="7197" name="直接箭头连接符 7196">
            <a:extLst>
              <a:ext uri="{FF2B5EF4-FFF2-40B4-BE49-F238E27FC236}">
                <a16:creationId xmlns:a16="http://schemas.microsoft.com/office/drawing/2014/main" id="{E183986D-E274-4654-8FEE-F8B3BB60EAD5}"/>
              </a:ext>
            </a:extLst>
          </p:cNvPr>
          <p:cNvCxnSpPr>
            <a:cxnSpLocks/>
            <a:stCxn id="7186" idx="3"/>
            <a:endCxn id="7194" idx="1"/>
          </p:cNvCxnSpPr>
          <p:nvPr/>
        </p:nvCxnSpPr>
        <p:spPr>
          <a:xfrm>
            <a:off x="6710596" y="3422124"/>
            <a:ext cx="794248" cy="0"/>
          </a:xfrm>
          <a:prstGeom prst="straightConnector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37" name="直接箭头连接符 136">
            <a:extLst>
              <a:ext uri="{FF2B5EF4-FFF2-40B4-BE49-F238E27FC236}">
                <a16:creationId xmlns:a16="http://schemas.microsoft.com/office/drawing/2014/main" id="{5E1BA746-EE56-438D-A50C-29295CE804B6}"/>
              </a:ext>
            </a:extLst>
          </p:cNvPr>
          <p:cNvCxnSpPr>
            <a:cxnSpLocks/>
            <a:stCxn id="128" idx="2"/>
            <a:endCxn id="7194" idx="0"/>
          </p:cNvCxnSpPr>
          <p:nvPr/>
        </p:nvCxnSpPr>
        <p:spPr>
          <a:xfrm>
            <a:off x="8019025" y="2189495"/>
            <a:ext cx="5533" cy="992058"/>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40" name="文本框 139">
            <a:extLst>
              <a:ext uri="{FF2B5EF4-FFF2-40B4-BE49-F238E27FC236}">
                <a16:creationId xmlns:a16="http://schemas.microsoft.com/office/drawing/2014/main" id="{4AC0056F-BC4C-4FA2-AFB5-B23986319BB1}"/>
              </a:ext>
            </a:extLst>
          </p:cNvPr>
          <p:cNvSpPr txBox="1"/>
          <p:nvPr/>
        </p:nvSpPr>
        <p:spPr bwMode="auto">
          <a:xfrm>
            <a:off x="6975842" y="2493627"/>
            <a:ext cx="893483"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数字签名</a:t>
            </a:r>
          </a:p>
        </p:txBody>
      </p:sp>
      <p:sp>
        <p:nvSpPr>
          <p:cNvPr id="141" name="文本框 140">
            <a:extLst>
              <a:ext uri="{FF2B5EF4-FFF2-40B4-BE49-F238E27FC236}">
                <a16:creationId xmlns:a16="http://schemas.microsoft.com/office/drawing/2014/main" id="{84A0857D-A44C-4E19-AA35-7112A2392D89}"/>
              </a:ext>
            </a:extLst>
          </p:cNvPr>
          <p:cNvSpPr txBox="1"/>
          <p:nvPr/>
        </p:nvSpPr>
        <p:spPr bwMode="auto">
          <a:xfrm>
            <a:off x="9279836" y="3950186"/>
            <a:ext cx="893483"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上链发布</a:t>
            </a:r>
          </a:p>
        </p:txBody>
      </p:sp>
      <p:grpSp>
        <p:nvGrpSpPr>
          <p:cNvPr id="40" name="组合 39">
            <a:extLst>
              <a:ext uri="{FF2B5EF4-FFF2-40B4-BE49-F238E27FC236}">
                <a16:creationId xmlns:a16="http://schemas.microsoft.com/office/drawing/2014/main" id="{4279F902-68A0-42B1-B8C2-73E1D5410F3B}"/>
              </a:ext>
            </a:extLst>
          </p:cNvPr>
          <p:cNvGrpSpPr/>
          <p:nvPr/>
        </p:nvGrpSpPr>
        <p:grpSpPr>
          <a:xfrm>
            <a:off x="9450924" y="1131388"/>
            <a:ext cx="1901660" cy="1058107"/>
            <a:chOff x="9504128" y="1383082"/>
            <a:chExt cx="1901660" cy="1058107"/>
          </a:xfrm>
        </p:grpSpPr>
        <p:pic>
          <p:nvPicPr>
            <p:cNvPr id="39" name="图片 38">
              <a:extLst>
                <a:ext uri="{FF2B5EF4-FFF2-40B4-BE49-F238E27FC236}">
                  <a16:creationId xmlns:a16="http://schemas.microsoft.com/office/drawing/2014/main" id="{F9698888-6C97-4BAD-B2FB-9559CCF12B14}"/>
                </a:ext>
              </a:extLst>
            </p:cNvPr>
            <p:cNvPicPr>
              <a:picLocks noChangeAspect="1"/>
            </p:cNvPicPr>
            <p:nvPr/>
          </p:nvPicPr>
          <p:blipFill>
            <a:blip r:embed="rId26"/>
            <a:stretch>
              <a:fillRect/>
            </a:stretch>
          </p:blipFill>
          <p:spPr>
            <a:xfrm>
              <a:off x="9504128" y="1383082"/>
              <a:ext cx="1901660" cy="817536"/>
            </a:xfrm>
            <a:prstGeom prst="rect">
              <a:avLst/>
            </a:prstGeom>
          </p:spPr>
        </p:pic>
        <p:sp>
          <p:nvSpPr>
            <p:cNvPr id="144" name="文本框 143">
              <a:extLst>
                <a:ext uri="{FF2B5EF4-FFF2-40B4-BE49-F238E27FC236}">
                  <a16:creationId xmlns:a16="http://schemas.microsoft.com/office/drawing/2014/main" id="{64D7967F-AD83-426F-8B30-61471124670B}"/>
                </a:ext>
              </a:extLst>
            </p:cNvPr>
            <p:cNvSpPr txBox="1"/>
            <p:nvPr/>
          </p:nvSpPr>
          <p:spPr bwMode="auto">
            <a:xfrm>
              <a:off x="9626543" y="2131235"/>
              <a:ext cx="1267689" cy="309954"/>
            </a:xfrm>
            <a:prstGeom prst="rect">
              <a:avLst/>
            </a:prstGeom>
            <a:noFill/>
            <a:ln w="12700">
              <a:noFill/>
              <a:miter lim="800000"/>
            </a:ln>
          </p:spPr>
          <p:txBody>
            <a:bodyPr wrap="none" lIns="89996" tIns="46798" rIns="89996" bIns="46798" rtlCol="0" anchor="t">
              <a:spAutoFit/>
            </a:bodyPr>
            <a:lstStyle/>
            <a:p>
              <a:pPr algn="ctr"/>
              <a:r>
                <a:rPr lang="en-US" altLang="zh-CN" sz="1400" b="1" dirty="0">
                  <a:latin typeface="微软雅黑" panose="020B0503020204020204" pitchFamily="34" charset="-122"/>
                  <a:ea typeface="微软雅黑" panose="020B0503020204020204" pitchFamily="34" charset="-122"/>
                </a:rPr>
                <a:t>NFT</a:t>
              </a:r>
              <a:r>
                <a:rPr lang="zh-CN" altLang="en-US" sz="1400" b="1" dirty="0">
                  <a:latin typeface="微软雅黑" panose="020B0503020204020204" pitchFamily="34" charset="-122"/>
                  <a:ea typeface="微软雅黑" panose="020B0503020204020204" pitchFamily="34" charset="-122"/>
                </a:rPr>
                <a:t>交易平台</a:t>
              </a:r>
            </a:p>
          </p:txBody>
        </p:sp>
      </p:grpSp>
      <p:cxnSp>
        <p:nvCxnSpPr>
          <p:cNvPr id="146" name="连接符: 肘形 145">
            <a:extLst>
              <a:ext uri="{FF2B5EF4-FFF2-40B4-BE49-F238E27FC236}">
                <a16:creationId xmlns:a16="http://schemas.microsoft.com/office/drawing/2014/main" id="{0D6996AF-F737-4BF9-964B-5B1CB4FF3390}"/>
              </a:ext>
            </a:extLst>
          </p:cNvPr>
          <p:cNvCxnSpPr>
            <a:cxnSpLocks/>
            <a:stCxn id="7194" idx="3"/>
            <a:endCxn id="144" idx="2"/>
          </p:cNvCxnSpPr>
          <p:nvPr/>
        </p:nvCxnSpPr>
        <p:spPr>
          <a:xfrm flipV="1">
            <a:off x="8544272" y="2189495"/>
            <a:ext cx="1662912" cy="1232629"/>
          </a:xfrm>
          <a:prstGeom prst="bentConnector2">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50" name="文本框 149">
            <a:extLst>
              <a:ext uri="{FF2B5EF4-FFF2-40B4-BE49-F238E27FC236}">
                <a16:creationId xmlns:a16="http://schemas.microsoft.com/office/drawing/2014/main" id="{D55C00D2-54E3-4934-B808-D1E526BFE8E0}"/>
              </a:ext>
            </a:extLst>
          </p:cNvPr>
          <p:cNvSpPr txBox="1"/>
          <p:nvPr/>
        </p:nvSpPr>
        <p:spPr bwMode="auto">
          <a:xfrm>
            <a:off x="9338538" y="2538792"/>
            <a:ext cx="893483" cy="309954"/>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资产交易</a:t>
            </a:r>
          </a:p>
        </p:txBody>
      </p:sp>
      <p:cxnSp>
        <p:nvCxnSpPr>
          <p:cNvPr id="151" name="直接箭头连接符 150">
            <a:extLst>
              <a:ext uri="{FF2B5EF4-FFF2-40B4-BE49-F238E27FC236}">
                <a16:creationId xmlns:a16="http://schemas.microsoft.com/office/drawing/2014/main" id="{F20C6694-0BBA-4EC2-99E0-5488B9E13981}"/>
              </a:ext>
            </a:extLst>
          </p:cNvPr>
          <p:cNvCxnSpPr>
            <a:cxnSpLocks/>
            <a:stCxn id="124" idx="3"/>
            <a:endCxn id="39" idx="1"/>
          </p:cNvCxnSpPr>
          <p:nvPr/>
        </p:nvCxnSpPr>
        <p:spPr>
          <a:xfrm flipV="1">
            <a:off x="8352174" y="1540156"/>
            <a:ext cx="1098750" cy="229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54" name="连接符: 肘形 153">
            <a:extLst>
              <a:ext uri="{FF2B5EF4-FFF2-40B4-BE49-F238E27FC236}">
                <a16:creationId xmlns:a16="http://schemas.microsoft.com/office/drawing/2014/main" id="{8E51B55D-9DB7-4E20-86E2-4E0253E736D3}"/>
              </a:ext>
            </a:extLst>
          </p:cNvPr>
          <p:cNvCxnSpPr>
            <a:cxnSpLocks/>
            <a:stCxn id="124" idx="1"/>
            <a:endCxn id="7186" idx="0"/>
          </p:cNvCxnSpPr>
          <p:nvPr/>
        </p:nvCxnSpPr>
        <p:spPr>
          <a:xfrm rot="10800000" flipV="1">
            <a:off x="6314553" y="1542446"/>
            <a:ext cx="1371325" cy="1470910"/>
          </a:xfrm>
          <a:prstGeom prst="bentConnector2">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57" name="文本框 156">
            <a:extLst>
              <a:ext uri="{FF2B5EF4-FFF2-40B4-BE49-F238E27FC236}">
                <a16:creationId xmlns:a16="http://schemas.microsoft.com/office/drawing/2014/main" id="{F5B503BB-4984-47AB-BCBE-810E7DD19C0C}"/>
              </a:ext>
            </a:extLst>
          </p:cNvPr>
          <p:cNvSpPr txBox="1"/>
          <p:nvPr/>
        </p:nvSpPr>
        <p:spPr bwMode="auto">
          <a:xfrm>
            <a:off x="5978409" y="1010296"/>
            <a:ext cx="1287243" cy="525397"/>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数字身份</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（网盘登录）</a:t>
            </a:r>
          </a:p>
        </p:txBody>
      </p:sp>
      <p:sp>
        <p:nvSpPr>
          <p:cNvPr id="158" name="文本框 157">
            <a:extLst>
              <a:ext uri="{FF2B5EF4-FFF2-40B4-BE49-F238E27FC236}">
                <a16:creationId xmlns:a16="http://schemas.microsoft.com/office/drawing/2014/main" id="{5FFDBCD4-3B4B-4360-B1A2-D9269A10AC19}"/>
              </a:ext>
            </a:extLst>
          </p:cNvPr>
          <p:cNvSpPr txBox="1"/>
          <p:nvPr/>
        </p:nvSpPr>
        <p:spPr bwMode="auto">
          <a:xfrm>
            <a:off x="8104764" y="980728"/>
            <a:ext cx="1267689" cy="525397"/>
          </a:xfrm>
          <a:prstGeom prst="rect">
            <a:avLst/>
          </a:prstGeom>
          <a:noFill/>
          <a:ln w="12700">
            <a:noFill/>
            <a:miter lim="800000"/>
          </a:ln>
        </p:spPr>
        <p:txBody>
          <a:bodyPr wrap="square" lIns="89996" tIns="46798" rIns="89996" bIns="46798" rtlCol="0" anchor="t">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数字身份</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en-US" altLang="zh-CN" sz="1400" b="1" dirty="0">
                <a:solidFill>
                  <a:srgbClr val="0070C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交易账户</a:t>
            </a:r>
            <a:r>
              <a:rPr lang="en-US" altLang="zh-CN" sz="1400" b="1" dirty="0">
                <a:solidFill>
                  <a:srgbClr val="0070C0"/>
                </a:solidFill>
                <a:latin typeface="微软雅黑" panose="020B0503020204020204" pitchFamily="34" charset="-122"/>
                <a:ea typeface="微软雅黑" panose="020B0503020204020204" pitchFamily="34" charset="-122"/>
              </a:rPr>
              <a:t>)</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6878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目录</a:t>
            </a:r>
          </a:p>
        </p:txBody>
      </p:sp>
      <p:grpSp>
        <p:nvGrpSpPr>
          <p:cNvPr id="5" name="组合 4"/>
          <p:cNvGrpSpPr/>
          <p:nvPr/>
        </p:nvGrpSpPr>
        <p:grpSpPr>
          <a:xfrm>
            <a:off x="2215982" y="1983271"/>
            <a:ext cx="8168985" cy="461102"/>
            <a:chOff x="2215982" y="3519457"/>
            <a:chExt cx="8168985" cy="758342"/>
          </a:xfrm>
          <a:solidFill>
            <a:schemeClr val="bg1">
              <a:lumMod val="95000"/>
            </a:schemeClr>
          </a:solidFill>
        </p:grpSpPr>
        <p:sp>
          <p:nvSpPr>
            <p:cNvPr id="6" name="AutoShape 10"/>
            <p:cNvSpPr>
              <a:spLocks noChangeArrowheads="1"/>
            </p:cNvSpPr>
            <p:nvPr/>
          </p:nvSpPr>
          <p:spPr bwMode="auto">
            <a:xfrm>
              <a:off x="3240859" y="3519458"/>
              <a:ext cx="7144108"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背景情况</a:t>
              </a:r>
            </a:p>
          </p:txBody>
        </p:sp>
        <p:sp>
          <p:nvSpPr>
            <p:cNvPr id="7" name="AutoShape 10"/>
            <p:cNvSpPr>
              <a:spLocks noChangeArrowheads="1"/>
            </p:cNvSpPr>
            <p:nvPr/>
          </p:nvSpPr>
          <p:spPr bwMode="auto">
            <a:xfrm>
              <a:off x="2215982" y="3519457"/>
              <a:ext cx="576064"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1</a:t>
              </a:r>
            </a:p>
          </p:txBody>
        </p:sp>
      </p:grpSp>
      <p:grpSp>
        <p:nvGrpSpPr>
          <p:cNvPr id="8" name="组合 7"/>
          <p:cNvGrpSpPr/>
          <p:nvPr/>
        </p:nvGrpSpPr>
        <p:grpSpPr>
          <a:xfrm>
            <a:off x="2215982" y="2892543"/>
            <a:ext cx="8168985" cy="461101"/>
            <a:chOff x="2215982" y="4461954"/>
            <a:chExt cx="8168985" cy="758341"/>
          </a:xfrm>
          <a:solidFill>
            <a:schemeClr val="bg1">
              <a:lumMod val="95000"/>
            </a:schemeClr>
          </a:solidFill>
        </p:grpSpPr>
        <p:sp>
          <p:nvSpPr>
            <p:cNvPr id="9" name="AutoShape 10"/>
            <p:cNvSpPr>
              <a:spLocks noChangeArrowheads="1"/>
            </p:cNvSpPr>
            <p:nvPr/>
          </p:nvSpPr>
          <p:spPr bwMode="auto">
            <a:xfrm>
              <a:off x="3240859" y="4461954"/>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数字身份产品介绍</a:t>
              </a:r>
            </a:p>
          </p:txBody>
        </p:sp>
        <p:sp>
          <p:nvSpPr>
            <p:cNvPr id="10" name="AutoShape 10"/>
            <p:cNvSpPr>
              <a:spLocks noChangeArrowheads="1"/>
            </p:cNvSpPr>
            <p:nvPr/>
          </p:nvSpPr>
          <p:spPr bwMode="auto">
            <a:xfrm>
              <a:off x="2215982" y="4461954"/>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2</a:t>
              </a:r>
            </a:p>
          </p:txBody>
        </p:sp>
      </p:grpSp>
      <p:grpSp>
        <p:nvGrpSpPr>
          <p:cNvPr id="11" name="组合 10"/>
          <p:cNvGrpSpPr/>
          <p:nvPr/>
        </p:nvGrpSpPr>
        <p:grpSpPr>
          <a:xfrm>
            <a:off x="2232914" y="3668142"/>
            <a:ext cx="8168985" cy="461101"/>
            <a:chOff x="2215982" y="3519457"/>
            <a:chExt cx="8168985" cy="758341"/>
          </a:xfrm>
          <a:solidFill>
            <a:schemeClr val="bg1">
              <a:lumMod val="95000"/>
            </a:schemeClr>
          </a:solidFill>
        </p:grpSpPr>
        <p:sp>
          <p:nvSpPr>
            <p:cNvPr id="12" name="AutoShape 10"/>
            <p:cNvSpPr>
              <a:spLocks noChangeArrowheads="1"/>
            </p:cNvSpPr>
            <p:nvPr/>
          </p:nvSpPr>
          <p:spPr bwMode="auto">
            <a:xfrm>
              <a:off x="3240859" y="3519457"/>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数字身份实施方案</a:t>
              </a:r>
            </a:p>
          </p:txBody>
        </p:sp>
        <p:sp>
          <p:nvSpPr>
            <p:cNvPr id="13" name="AutoShape 10"/>
            <p:cNvSpPr>
              <a:spLocks noChangeArrowheads="1"/>
            </p:cNvSpPr>
            <p:nvPr/>
          </p:nvSpPr>
          <p:spPr bwMode="auto">
            <a:xfrm>
              <a:off x="2215982" y="3519457"/>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3</a:t>
              </a:r>
            </a:p>
          </p:txBody>
        </p:sp>
      </p:grpSp>
      <p:grpSp>
        <p:nvGrpSpPr>
          <p:cNvPr id="14" name="组合 13"/>
          <p:cNvGrpSpPr/>
          <p:nvPr/>
        </p:nvGrpSpPr>
        <p:grpSpPr>
          <a:xfrm>
            <a:off x="2232914" y="4518146"/>
            <a:ext cx="8168985" cy="461101"/>
            <a:chOff x="2215982" y="4461954"/>
            <a:chExt cx="8168985" cy="758341"/>
          </a:xfrm>
          <a:solidFill>
            <a:srgbClr val="C00000"/>
          </a:solidFill>
        </p:grpSpPr>
        <p:sp>
          <p:nvSpPr>
            <p:cNvPr id="15" name="AutoShape 10"/>
            <p:cNvSpPr>
              <a:spLocks noChangeArrowheads="1"/>
            </p:cNvSpPr>
            <p:nvPr/>
          </p:nvSpPr>
          <p:spPr bwMode="auto">
            <a:xfrm>
              <a:off x="3240859" y="4461954"/>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zh-CN" altLang="en-US"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整体工作计划及所需资源</a:t>
              </a:r>
            </a:p>
          </p:txBody>
        </p:sp>
        <p:sp>
          <p:nvSpPr>
            <p:cNvPr id="16" name="AutoShape 10"/>
            <p:cNvSpPr>
              <a:spLocks noChangeArrowheads="1"/>
            </p:cNvSpPr>
            <p:nvPr/>
          </p:nvSpPr>
          <p:spPr bwMode="auto">
            <a:xfrm>
              <a:off x="2215982" y="4461954"/>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4</a:t>
              </a:r>
            </a:p>
          </p:txBody>
        </p:sp>
      </p:grpSp>
    </p:spTree>
    <p:extLst>
      <p:ext uri="{BB962C8B-B14F-4D97-AF65-F5344CB8AC3E}">
        <p14:creationId xmlns:p14="http://schemas.microsoft.com/office/powerpoint/2010/main" val="1904683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29860-7C6A-4BB2-84A9-ADE86F8AC805}"/>
              </a:ext>
            </a:extLst>
          </p:cNvPr>
          <p:cNvSpPr>
            <a:spLocks noGrp="1"/>
          </p:cNvSpPr>
          <p:nvPr>
            <p:ph type="title"/>
          </p:nvPr>
        </p:nvSpPr>
        <p:spPr/>
        <p:txBody>
          <a:bodyPr/>
          <a:lstStyle/>
          <a:p>
            <a:r>
              <a:rPr lang="zh-CN" altLang="en-US" dirty="0"/>
              <a:t>项目任务分工</a:t>
            </a:r>
          </a:p>
        </p:txBody>
      </p:sp>
      <p:graphicFrame>
        <p:nvGraphicFramePr>
          <p:cNvPr id="3" name="表格 2">
            <a:extLst>
              <a:ext uri="{FF2B5EF4-FFF2-40B4-BE49-F238E27FC236}">
                <a16:creationId xmlns:a16="http://schemas.microsoft.com/office/drawing/2014/main" id="{99A65589-97CA-448B-8D24-EEF8CFA750BE}"/>
              </a:ext>
            </a:extLst>
          </p:cNvPr>
          <p:cNvGraphicFramePr>
            <a:graphicFrameLocks noGrp="1"/>
          </p:cNvGraphicFramePr>
          <p:nvPr>
            <p:extLst>
              <p:ext uri="{D42A27DB-BD31-4B8C-83A1-F6EECF244321}">
                <p14:modId xmlns:p14="http://schemas.microsoft.com/office/powerpoint/2010/main" val="4267297443"/>
              </p:ext>
            </p:extLst>
          </p:nvPr>
        </p:nvGraphicFramePr>
        <p:xfrm>
          <a:off x="551383" y="1052735"/>
          <a:ext cx="11161192" cy="5328592"/>
        </p:xfrm>
        <a:graphic>
          <a:graphicData uri="http://schemas.openxmlformats.org/drawingml/2006/table">
            <a:tbl>
              <a:tblPr firstRow="1" bandRow="1">
                <a:tableStyleId>{9DCAF9ED-07DC-4A11-8D7F-57B35C25682E}</a:tableStyleId>
              </a:tblPr>
              <a:tblGrid>
                <a:gridCol w="1584177">
                  <a:extLst>
                    <a:ext uri="{9D8B030D-6E8A-4147-A177-3AD203B41FA5}">
                      <a16:colId xmlns:a16="http://schemas.microsoft.com/office/drawing/2014/main" val="2293105800"/>
                    </a:ext>
                  </a:extLst>
                </a:gridCol>
                <a:gridCol w="3888432">
                  <a:extLst>
                    <a:ext uri="{9D8B030D-6E8A-4147-A177-3AD203B41FA5}">
                      <a16:colId xmlns:a16="http://schemas.microsoft.com/office/drawing/2014/main" val="800639242"/>
                    </a:ext>
                  </a:extLst>
                </a:gridCol>
                <a:gridCol w="1440160">
                  <a:extLst>
                    <a:ext uri="{9D8B030D-6E8A-4147-A177-3AD203B41FA5}">
                      <a16:colId xmlns:a16="http://schemas.microsoft.com/office/drawing/2014/main" val="4228193813"/>
                    </a:ext>
                  </a:extLst>
                </a:gridCol>
                <a:gridCol w="1368152">
                  <a:extLst>
                    <a:ext uri="{9D8B030D-6E8A-4147-A177-3AD203B41FA5}">
                      <a16:colId xmlns:a16="http://schemas.microsoft.com/office/drawing/2014/main" val="1685422612"/>
                    </a:ext>
                  </a:extLst>
                </a:gridCol>
                <a:gridCol w="2880271">
                  <a:extLst>
                    <a:ext uri="{9D8B030D-6E8A-4147-A177-3AD203B41FA5}">
                      <a16:colId xmlns:a16="http://schemas.microsoft.com/office/drawing/2014/main" val="3030314234"/>
                    </a:ext>
                  </a:extLst>
                </a:gridCol>
              </a:tblGrid>
              <a:tr h="428661">
                <a:tc>
                  <a:txBody>
                    <a:bodyPr/>
                    <a:lstStyle/>
                    <a:p>
                      <a:pPr algn="ctr"/>
                      <a:r>
                        <a:rPr lang="zh-CN" altLang="en-US" sz="1400" dirty="0"/>
                        <a:t>工作模块</a:t>
                      </a:r>
                    </a:p>
                  </a:txBody>
                  <a:tcPr anchor="ctr"/>
                </a:tc>
                <a:tc>
                  <a:txBody>
                    <a:bodyPr/>
                    <a:lstStyle/>
                    <a:p>
                      <a:pPr algn="ctr"/>
                      <a:r>
                        <a:rPr lang="zh-CN" altLang="en-US" sz="1400" dirty="0"/>
                        <a:t>任务项</a:t>
                      </a:r>
                    </a:p>
                  </a:txBody>
                  <a:tcPr anchor="ctr"/>
                </a:tc>
                <a:tc>
                  <a:txBody>
                    <a:bodyPr/>
                    <a:lstStyle/>
                    <a:p>
                      <a:pPr algn="ctr"/>
                      <a:r>
                        <a:rPr lang="zh-CN" altLang="en-US" sz="1400" dirty="0"/>
                        <a:t>智宝人员</a:t>
                      </a:r>
                    </a:p>
                  </a:txBody>
                  <a:tcPr anchor="ctr"/>
                </a:tc>
                <a:tc>
                  <a:txBody>
                    <a:bodyPr/>
                    <a:lstStyle/>
                    <a:p>
                      <a:pPr algn="ctr"/>
                      <a:r>
                        <a:rPr lang="zh-CN" altLang="en-US" sz="1400" dirty="0"/>
                        <a:t>华弘人员</a:t>
                      </a:r>
                    </a:p>
                  </a:txBody>
                  <a:tcPr anchor="ctr"/>
                </a:tc>
                <a:tc>
                  <a:txBody>
                    <a:bodyPr/>
                    <a:lstStyle/>
                    <a:p>
                      <a:pPr algn="ctr"/>
                      <a:r>
                        <a:rPr lang="zh-CN" altLang="en-US" sz="1400" dirty="0"/>
                        <a:t>时间计划</a:t>
                      </a:r>
                    </a:p>
                  </a:txBody>
                  <a:tcPr anchor="ctr"/>
                </a:tc>
                <a:extLst>
                  <a:ext uri="{0D108BD9-81ED-4DB2-BD59-A6C34878D82A}">
                    <a16:rowId xmlns:a16="http://schemas.microsoft.com/office/drawing/2014/main" val="3527770387"/>
                  </a:ext>
                </a:extLst>
              </a:tr>
              <a:tr h="660360">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项目管理</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l"/>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、需求对接，产品总体方案制定，业务流程梳理。</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algn="l"/>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、进度跟踪，质量控制。</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200" b="0" kern="1200" dirty="0">
                          <a:solidFill>
                            <a:schemeClr val="dk1"/>
                          </a:solidFill>
                          <a:latin typeface="微软雅黑" panose="020B0503020204020204" pitchFamily="34" charset="-122"/>
                          <a:ea typeface="微软雅黑" panose="020B0503020204020204" pitchFamily="34" charset="-122"/>
                        </a:rPr>
                        <a:t>尹子栋</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200" b="0" kern="1200" dirty="0">
                          <a:solidFill>
                            <a:schemeClr val="dk1"/>
                          </a:solidFill>
                          <a:latin typeface="微软雅黑" panose="020B0503020204020204" pitchFamily="34" charset="-122"/>
                          <a:ea typeface="微软雅黑" panose="020B0503020204020204" pitchFamily="34" charset="-122"/>
                        </a:rPr>
                        <a:t>李中敏</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l"/>
                      <a:r>
                        <a:rPr lang="zh-CN" altLang="en-US" sz="1200" b="0" kern="1200" dirty="0">
                          <a:solidFill>
                            <a:schemeClr val="dk1"/>
                          </a:solidFill>
                          <a:latin typeface="微软雅黑" panose="020B0503020204020204" pitchFamily="34" charset="-122"/>
                          <a:ea typeface="微软雅黑" panose="020B0503020204020204" pitchFamily="34" charset="-122"/>
                        </a:rPr>
                        <a:t>初版：</a:t>
                      </a: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月</a:t>
                      </a:r>
                      <a:r>
                        <a:rPr lang="en-US" altLang="zh-CN" sz="1200" b="0" kern="1200" dirty="0">
                          <a:solidFill>
                            <a:schemeClr val="dk1"/>
                          </a:solidFill>
                          <a:latin typeface="微软雅黑" panose="020B0503020204020204" pitchFamily="34" charset="-122"/>
                          <a:ea typeface="微软雅黑" panose="020B0503020204020204" pitchFamily="34" charset="-122"/>
                        </a:rPr>
                        <a:t>7</a:t>
                      </a:r>
                      <a:r>
                        <a:rPr lang="zh-CN" altLang="en-US" sz="1200" b="0" kern="1200" dirty="0">
                          <a:solidFill>
                            <a:schemeClr val="dk1"/>
                          </a:solidFill>
                          <a:latin typeface="微软雅黑" panose="020B0503020204020204" pitchFamily="34" charset="-122"/>
                          <a:ea typeface="微软雅黑" panose="020B0503020204020204" pitchFamily="34" charset="-122"/>
                        </a:rPr>
                        <a:t>号前完成确认</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556683954"/>
                  </a:ext>
                </a:extLst>
              </a:tr>
              <a:tr h="892209">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卡应用</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、卡应用开发规范制定</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、数字身份应用开发：实现</a:t>
                      </a:r>
                      <a:r>
                        <a:rPr lang="en-US" altLang="zh-CN" sz="1200" b="0" kern="1200" dirty="0">
                          <a:solidFill>
                            <a:schemeClr val="dk1"/>
                          </a:solidFill>
                          <a:latin typeface="微软雅黑" panose="020B0503020204020204" pitchFamily="34" charset="-122"/>
                          <a:ea typeface="微软雅黑" panose="020B0503020204020204" pitchFamily="34" charset="-122"/>
                        </a:rPr>
                        <a:t>APDU</a:t>
                      </a:r>
                      <a:r>
                        <a:rPr lang="zh-CN" altLang="en-US" sz="1200" b="0" kern="1200" dirty="0">
                          <a:solidFill>
                            <a:schemeClr val="dk1"/>
                          </a:solidFill>
                          <a:latin typeface="微软雅黑" panose="020B0503020204020204" pitchFamily="34" charset="-122"/>
                          <a:ea typeface="微软雅黑" panose="020B0503020204020204" pitchFamily="34" charset="-122"/>
                        </a:rPr>
                        <a:t>指令集、实现</a:t>
                      </a:r>
                      <a:r>
                        <a:rPr lang="en-US" altLang="zh-CN" sz="1200" b="0" kern="1200" dirty="0">
                          <a:solidFill>
                            <a:schemeClr val="dk1"/>
                          </a:solidFill>
                          <a:latin typeface="微软雅黑" panose="020B0503020204020204" pitchFamily="34" charset="-122"/>
                          <a:ea typeface="微软雅黑" panose="020B0503020204020204" pitchFamily="34" charset="-122"/>
                        </a:rPr>
                        <a:t>BIP</a:t>
                      </a:r>
                      <a:r>
                        <a:rPr lang="zh-CN" altLang="en-US" sz="1200" b="0" kern="1200" dirty="0">
                          <a:solidFill>
                            <a:schemeClr val="dk1"/>
                          </a:solidFill>
                          <a:latin typeface="微软雅黑" panose="020B0503020204020204" pitchFamily="34" charset="-122"/>
                          <a:ea typeface="微软雅黑" panose="020B0503020204020204" pitchFamily="34" charset="-122"/>
                        </a:rPr>
                        <a:t>通信接口，实现</a:t>
                      </a:r>
                      <a:r>
                        <a:rPr lang="en-US" altLang="zh-CN" sz="1200" b="0" kern="1200" dirty="0">
                          <a:solidFill>
                            <a:schemeClr val="dk1"/>
                          </a:solidFill>
                          <a:latin typeface="微软雅黑" panose="020B0503020204020204" pitchFamily="34" charset="-122"/>
                          <a:ea typeface="微软雅黑" panose="020B0503020204020204" pitchFamily="34" charset="-122"/>
                        </a:rPr>
                        <a:t>OTA</a:t>
                      </a:r>
                      <a:r>
                        <a:rPr lang="zh-CN" altLang="en-US" sz="1200" b="0" kern="1200" dirty="0">
                          <a:solidFill>
                            <a:schemeClr val="dk1"/>
                          </a:solidFill>
                          <a:latin typeface="微软雅黑" panose="020B0503020204020204" pitchFamily="34" charset="-122"/>
                          <a:ea typeface="微软雅黑" panose="020B0503020204020204" pitchFamily="34" charset="-122"/>
                        </a:rPr>
                        <a:t>数据短信接口。</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3</a:t>
                      </a:r>
                      <a:r>
                        <a:rPr lang="zh-CN" altLang="en-US" sz="1200" b="0" kern="1200" dirty="0">
                          <a:solidFill>
                            <a:schemeClr val="dk1"/>
                          </a:solidFill>
                          <a:latin typeface="微软雅黑" panose="020B0503020204020204" pitchFamily="34" charset="-122"/>
                          <a:ea typeface="微软雅黑" panose="020B0503020204020204" pitchFamily="34" charset="-122"/>
                        </a:rPr>
                        <a:t>、与</a:t>
                      </a:r>
                      <a:r>
                        <a:rPr lang="en-US" altLang="zh-CN" sz="1200" b="0" kern="1200" dirty="0">
                          <a:solidFill>
                            <a:schemeClr val="dk1"/>
                          </a:solidFill>
                          <a:latin typeface="微软雅黑" panose="020B0503020204020204" pitchFamily="34" charset="-122"/>
                          <a:ea typeface="微软雅黑" panose="020B0503020204020204" pitchFamily="34" charset="-122"/>
                        </a:rPr>
                        <a:t>SDK</a:t>
                      </a:r>
                      <a:r>
                        <a:rPr lang="zh-CN" altLang="en-US" sz="1200" b="0" kern="1200" dirty="0">
                          <a:solidFill>
                            <a:schemeClr val="dk1"/>
                          </a:solidFill>
                          <a:latin typeface="微软雅黑" panose="020B0503020204020204" pitchFamily="34" charset="-122"/>
                          <a:ea typeface="微软雅黑" panose="020B0503020204020204" pitchFamily="34" charset="-122"/>
                        </a:rPr>
                        <a:t>插件和</a:t>
                      </a:r>
                      <a:r>
                        <a:rPr lang="en-US" altLang="zh-CN" sz="1200" b="0" kern="1200" dirty="0">
                          <a:solidFill>
                            <a:schemeClr val="dk1"/>
                          </a:solidFill>
                          <a:latin typeface="微软雅黑" panose="020B0503020204020204" pitchFamily="34" charset="-122"/>
                          <a:ea typeface="微软雅黑" panose="020B0503020204020204" pitchFamily="34" charset="-122"/>
                        </a:rPr>
                        <a:t>TSM</a:t>
                      </a:r>
                      <a:r>
                        <a:rPr lang="zh-CN" altLang="en-US" sz="1200" b="0" kern="1200" dirty="0">
                          <a:solidFill>
                            <a:schemeClr val="dk1"/>
                          </a:solidFill>
                          <a:latin typeface="微软雅黑" panose="020B0503020204020204" pitchFamily="34" charset="-122"/>
                          <a:ea typeface="微软雅黑" panose="020B0503020204020204" pitchFamily="34" charset="-122"/>
                        </a:rPr>
                        <a:t>平台业务联调。</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王丽红</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需补充人员</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ctr"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名，</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Applet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开发</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10</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号前，完成</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APDU</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指令开发。</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月底前，完成</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BIP</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和</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OTA</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接口开发，</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月中旬具备联调条件。</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552932692"/>
                  </a:ext>
                </a:extLst>
              </a:tr>
              <a:tr h="693940">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一体化插件</a:t>
                      </a:r>
                      <a:r>
                        <a:rPr lang="en-US" altLang="zh-CN" sz="1200" b="0" kern="1200" dirty="0">
                          <a:solidFill>
                            <a:schemeClr val="dk1"/>
                          </a:solidFill>
                          <a:latin typeface="微软雅黑" panose="020B0503020204020204" pitchFamily="34" charset="-122"/>
                          <a:ea typeface="微软雅黑" panose="020B0503020204020204" pitchFamily="34" charset="-122"/>
                        </a:rPr>
                        <a:t>SDK</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、制定插件技术规范，实现</a:t>
                      </a:r>
                      <a:r>
                        <a:rPr lang="en-US" altLang="zh-CN" sz="1200" b="0" kern="1200" dirty="0">
                          <a:solidFill>
                            <a:schemeClr val="dk1"/>
                          </a:solidFill>
                          <a:latin typeface="微软雅黑" panose="020B0503020204020204" pitchFamily="34" charset="-122"/>
                          <a:ea typeface="微软雅黑" panose="020B0503020204020204" pitchFamily="34" charset="-122"/>
                        </a:rPr>
                        <a:t>APDU</a:t>
                      </a:r>
                      <a:r>
                        <a:rPr lang="zh-CN" altLang="en-US" sz="1200" b="0" kern="1200" dirty="0">
                          <a:solidFill>
                            <a:schemeClr val="dk1"/>
                          </a:solidFill>
                          <a:latin typeface="微软雅黑" panose="020B0503020204020204" pitchFamily="34" charset="-122"/>
                          <a:ea typeface="微软雅黑" panose="020B0503020204020204" pitchFamily="34" charset="-122"/>
                        </a:rPr>
                        <a:t>指令集</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、对接</a:t>
                      </a:r>
                      <a:r>
                        <a:rPr lang="en-US" altLang="zh-CN" sz="1200" b="0" kern="1200" dirty="0">
                          <a:solidFill>
                            <a:schemeClr val="dk1"/>
                          </a:solidFill>
                          <a:latin typeface="微软雅黑" panose="020B0503020204020204" pitchFamily="34" charset="-122"/>
                          <a:ea typeface="微软雅黑" panose="020B0503020204020204" pitchFamily="34" charset="-122"/>
                        </a:rPr>
                        <a:t>TSM</a:t>
                      </a:r>
                      <a:r>
                        <a:rPr lang="zh-CN" altLang="en-US" sz="1200" b="0" kern="1200" dirty="0">
                          <a:solidFill>
                            <a:schemeClr val="dk1"/>
                          </a:solidFill>
                          <a:latin typeface="微软雅黑" panose="020B0503020204020204" pitchFamily="34" charset="-122"/>
                          <a:ea typeface="微软雅黑" panose="020B0503020204020204" pitchFamily="34" charset="-122"/>
                        </a:rPr>
                        <a:t>平台。</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3</a:t>
                      </a:r>
                      <a:r>
                        <a:rPr lang="zh-CN" altLang="en-US" sz="1200" b="0" kern="1200" dirty="0">
                          <a:solidFill>
                            <a:schemeClr val="dk1"/>
                          </a:solidFill>
                          <a:latin typeface="微软雅黑" panose="020B0503020204020204" pitchFamily="34" charset="-122"/>
                          <a:ea typeface="微软雅黑" panose="020B0503020204020204" pitchFamily="34" charset="-122"/>
                        </a:rPr>
                        <a:t>、对接西安认证平台。</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董将</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无</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1</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月底完成，与卡应用的</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APDU</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指令功能。</a:t>
                      </a:r>
                      <a:endParaRPr lang="en-US" altLang="zh-CN" sz="1200" b="0" kern="1200" dirty="0">
                        <a:solidFill>
                          <a:schemeClr val="dk1"/>
                        </a:solidFill>
                        <a:latin typeface="微软雅黑" panose="020B0503020204020204" pitchFamily="34" charset="-122"/>
                        <a:ea typeface="微软雅黑" panose="020B0503020204020204" pitchFamily="34" charset="-122"/>
                        <a:cs typeface="+mn-cs"/>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月中旬，具备与</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TSM</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平台和认证平台的对接联调条件。</a:t>
                      </a:r>
                    </a:p>
                  </a:txBody>
                  <a:tcPr anchor="ctr"/>
                </a:tc>
                <a:extLst>
                  <a:ext uri="{0D108BD9-81ED-4DB2-BD59-A6C34878D82A}">
                    <a16:rowId xmlns:a16="http://schemas.microsoft.com/office/drawing/2014/main" val="1762361805"/>
                  </a:ext>
                </a:extLst>
              </a:tr>
              <a:tr h="869005">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小程序</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、开发微信小程序，实现基于手机号、证件信息和人像的网证开通与注销服务，提供数字身份二维码功能。</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、对接</a:t>
                      </a:r>
                      <a:r>
                        <a:rPr lang="en-US" altLang="zh-CN" sz="1200" b="0" kern="1200" dirty="0">
                          <a:solidFill>
                            <a:schemeClr val="dk1"/>
                          </a:solidFill>
                          <a:latin typeface="微软雅黑" panose="020B0503020204020204" pitchFamily="34" charset="-122"/>
                          <a:ea typeface="微软雅黑" panose="020B0503020204020204" pitchFamily="34" charset="-122"/>
                        </a:rPr>
                        <a:t>TSM</a:t>
                      </a:r>
                      <a:r>
                        <a:rPr lang="zh-CN" altLang="en-US" sz="1200" b="0" kern="1200" dirty="0">
                          <a:solidFill>
                            <a:schemeClr val="dk1"/>
                          </a:solidFill>
                          <a:latin typeface="微软雅黑" panose="020B0503020204020204" pitchFamily="34" charset="-122"/>
                          <a:ea typeface="微软雅黑" panose="020B0503020204020204" pitchFamily="34" charset="-122"/>
                        </a:rPr>
                        <a:t>平台。</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3</a:t>
                      </a:r>
                      <a:r>
                        <a:rPr lang="zh-CN" altLang="en-US" sz="1200" b="0" kern="1200" dirty="0">
                          <a:solidFill>
                            <a:schemeClr val="dk1"/>
                          </a:solidFill>
                          <a:latin typeface="微软雅黑" panose="020B0503020204020204" pitchFamily="34" charset="-122"/>
                          <a:ea typeface="微软雅黑" panose="020B0503020204020204" pitchFamily="34" charset="-122"/>
                        </a:rPr>
                        <a:t>、对接西安认证平台。</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于佳良</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无</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月底完成页面开发。</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月中旬，具备联调条件。</a:t>
                      </a:r>
                    </a:p>
                  </a:txBody>
                  <a:tcPr anchor="ctr"/>
                </a:tc>
                <a:extLst>
                  <a:ext uri="{0D108BD9-81ED-4DB2-BD59-A6C34878D82A}">
                    <a16:rowId xmlns:a16="http://schemas.microsoft.com/office/drawing/2014/main" val="3623750617"/>
                  </a:ext>
                </a:extLst>
              </a:tr>
              <a:tr h="1090477">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TSM</a:t>
                      </a:r>
                      <a:r>
                        <a:rPr lang="zh-CN" altLang="en-US" sz="1200" b="0" kern="1200" dirty="0">
                          <a:solidFill>
                            <a:schemeClr val="dk1"/>
                          </a:solidFill>
                          <a:latin typeface="微软雅黑" panose="020B0503020204020204" pitchFamily="34" charset="-122"/>
                          <a:ea typeface="微软雅黑" panose="020B0503020204020204" pitchFamily="34" charset="-122"/>
                        </a:rPr>
                        <a:t>平台</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、制定</a:t>
                      </a:r>
                      <a:r>
                        <a:rPr lang="en-US" altLang="zh-CN" sz="1200" b="0" kern="1200" dirty="0">
                          <a:solidFill>
                            <a:schemeClr val="dk1"/>
                          </a:solidFill>
                          <a:latin typeface="微软雅黑" panose="020B0503020204020204" pitchFamily="34" charset="-122"/>
                          <a:ea typeface="微软雅黑" panose="020B0503020204020204" pitchFamily="34" charset="-122"/>
                        </a:rPr>
                        <a:t>TSM</a:t>
                      </a:r>
                      <a:r>
                        <a:rPr lang="zh-CN" altLang="en-US" sz="1200" b="0" kern="1200" dirty="0">
                          <a:solidFill>
                            <a:schemeClr val="dk1"/>
                          </a:solidFill>
                          <a:latin typeface="微软雅黑" panose="020B0503020204020204" pitchFamily="34" charset="-122"/>
                          <a:ea typeface="微软雅黑" panose="020B0503020204020204" pitchFamily="34" charset="-122"/>
                        </a:rPr>
                        <a:t>平台开发及接口规范</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、实现对于数字身份安全应用的业务管理与支撑</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3</a:t>
                      </a:r>
                      <a:r>
                        <a:rPr lang="zh-CN" altLang="en-US" sz="1200" b="0" kern="1200" dirty="0">
                          <a:solidFill>
                            <a:schemeClr val="dk1"/>
                          </a:solidFill>
                          <a:latin typeface="微软雅黑" panose="020B0503020204020204" pitchFamily="34" charset="-122"/>
                          <a:ea typeface="微软雅黑" panose="020B0503020204020204" pitchFamily="34" charset="-122"/>
                        </a:rPr>
                        <a:t>、实现基于</a:t>
                      </a:r>
                      <a:r>
                        <a:rPr lang="en-US" altLang="zh-CN" sz="1200" b="0" kern="1200" dirty="0">
                          <a:solidFill>
                            <a:schemeClr val="dk1"/>
                          </a:solidFill>
                          <a:latin typeface="微软雅黑" panose="020B0503020204020204" pitchFamily="34" charset="-122"/>
                          <a:ea typeface="微软雅黑" panose="020B0503020204020204" pitchFamily="34" charset="-122"/>
                        </a:rPr>
                        <a:t>SDK</a:t>
                      </a: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4</a:t>
                      </a:r>
                      <a:r>
                        <a:rPr lang="zh-CN" altLang="en-US" sz="1200" b="0" kern="1200" dirty="0">
                          <a:solidFill>
                            <a:schemeClr val="dk1"/>
                          </a:solidFill>
                          <a:latin typeface="微软雅黑" panose="020B0503020204020204" pitchFamily="34" charset="-122"/>
                          <a:ea typeface="微软雅黑" panose="020B0503020204020204" pitchFamily="34" charset="-122"/>
                        </a:rPr>
                        <a:t>、接入数字身份安全应用，提供插件、数据短信、</a:t>
                      </a:r>
                      <a:r>
                        <a:rPr lang="en-US" altLang="zh-CN" sz="1200" b="0" kern="1200" dirty="0">
                          <a:solidFill>
                            <a:schemeClr val="dk1"/>
                          </a:solidFill>
                          <a:latin typeface="微软雅黑" panose="020B0503020204020204" pitchFamily="34" charset="-122"/>
                          <a:ea typeface="微软雅黑" panose="020B0503020204020204" pitchFamily="34" charset="-122"/>
                        </a:rPr>
                        <a:t>BIP</a:t>
                      </a:r>
                      <a:r>
                        <a:rPr lang="zh-CN" altLang="en-US" sz="1200" b="0" kern="1200" dirty="0">
                          <a:solidFill>
                            <a:schemeClr val="dk1"/>
                          </a:solidFill>
                          <a:latin typeface="微软雅黑" panose="020B0503020204020204" pitchFamily="34" charset="-122"/>
                          <a:ea typeface="微软雅黑" panose="020B0503020204020204" pitchFamily="34" charset="-122"/>
                        </a:rPr>
                        <a:t>三种远程管理通道。</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陈灿</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rPr>
                        <a:t>需补充</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ctr"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名，前端</a:t>
                      </a:r>
                      <a:r>
                        <a:rPr lang="en-US" altLang="zh-CN" sz="12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后端</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月底，完成应用管理和</a:t>
                      </a:r>
                      <a:r>
                        <a:rPr lang="en-US" altLang="zh-CN" sz="1200" b="0" kern="1200" dirty="0">
                          <a:solidFill>
                            <a:schemeClr val="dk1"/>
                          </a:solidFill>
                          <a:latin typeface="微软雅黑" panose="020B0503020204020204" pitchFamily="34" charset="-122"/>
                          <a:ea typeface="微软雅黑" panose="020B0503020204020204" pitchFamily="34" charset="-122"/>
                        </a:rPr>
                        <a:t>BIP</a:t>
                      </a:r>
                      <a:r>
                        <a:rPr lang="zh-CN" altLang="en-US" sz="1200" b="0" kern="1200" dirty="0">
                          <a:solidFill>
                            <a:schemeClr val="dk1"/>
                          </a:solidFill>
                          <a:latin typeface="微软雅黑" panose="020B0503020204020204" pitchFamily="34" charset="-122"/>
                          <a:ea typeface="微软雅黑" panose="020B0503020204020204" pitchFamily="34" charset="-122"/>
                        </a:rPr>
                        <a:t>、</a:t>
                      </a:r>
                      <a:r>
                        <a:rPr lang="en-US" altLang="zh-CN" sz="1200" b="0" kern="1200" dirty="0">
                          <a:solidFill>
                            <a:schemeClr val="dk1"/>
                          </a:solidFill>
                          <a:latin typeface="微软雅黑" panose="020B0503020204020204" pitchFamily="34" charset="-122"/>
                          <a:ea typeface="微软雅黑" panose="020B0503020204020204" pitchFamily="34" charset="-122"/>
                        </a:rPr>
                        <a:t>OTA</a:t>
                      </a:r>
                      <a:r>
                        <a:rPr lang="zh-CN" altLang="en-US" sz="1200" b="0" kern="1200" dirty="0">
                          <a:solidFill>
                            <a:schemeClr val="dk1"/>
                          </a:solidFill>
                          <a:latin typeface="微软雅黑" panose="020B0503020204020204" pitchFamily="34" charset="-122"/>
                          <a:ea typeface="微软雅黑" panose="020B0503020204020204" pitchFamily="34" charset="-122"/>
                        </a:rPr>
                        <a:t>短信的功能开发。</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2</a:t>
                      </a:r>
                      <a:r>
                        <a:rPr lang="zh-CN" altLang="en-US" sz="1200" b="0" kern="1200" dirty="0">
                          <a:solidFill>
                            <a:schemeClr val="dk1"/>
                          </a:solidFill>
                          <a:latin typeface="微软雅黑" panose="020B0503020204020204" pitchFamily="34" charset="-122"/>
                          <a:ea typeface="微软雅黑" panose="020B0503020204020204" pitchFamily="34" charset="-122"/>
                          <a:cs typeface="+mn-cs"/>
                        </a:rPr>
                        <a:t>月中旬，具备联调条件。</a:t>
                      </a:r>
                    </a:p>
                  </a:txBody>
                  <a:tcPr anchor="ctr"/>
                </a:tc>
                <a:extLst>
                  <a:ext uri="{0D108BD9-81ED-4DB2-BD59-A6C34878D82A}">
                    <a16:rowId xmlns:a16="http://schemas.microsoft.com/office/drawing/2014/main" val="2565570614"/>
                  </a:ext>
                </a:extLst>
              </a:tr>
              <a:tr h="693940">
                <a:tc>
                  <a:txBody>
                    <a:bodyPr/>
                    <a:lstStyle/>
                    <a:p>
                      <a:pPr algn="ctr"/>
                      <a:r>
                        <a:rPr lang="zh-CN" altLang="en-US" sz="1200" b="0" dirty="0">
                          <a:latin typeface="微软雅黑" panose="020B0503020204020204" pitchFamily="34" charset="-122"/>
                          <a:ea typeface="微软雅黑" panose="020B0503020204020204" pitchFamily="34" charset="-122"/>
                        </a:rPr>
                        <a:t>测试支撑</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1</a:t>
                      </a:r>
                      <a:r>
                        <a:rPr lang="zh-CN" altLang="en-US" sz="1200" b="0" kern="1200" dirty="0">
                          <a:solidFill>
                            <a:schemeClr val="dk1"/>
                          </a:solidFill>
                          <a:latin typeface="微软雅黑" panose="020B0503020204020204" pitchFamily="34" charset="-122"/>
                          <a:ea typeface="微软雅黑" panose="020B0503020204020204" pitchFamily="34" charset="-122"/>
                        </a:rPr>
                        <a:t>、针对各系统部分，制定测试报告。</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2</a:t>
                      </a:r>
                      <a:r>
                        <a:rPr lang="zh-CN" altLang="en-US" sz="1200" b="0" kern="1200" dirty="0">
                          <a:solidFill>
                            <a:schemeClr val="dk1"/>
                          </a:solidFill>
                          <a:latin typeface="微软雅黑" panose="020B0503020204020204" pitchFamily="34" charset="-122"/>
                          <a:ea typeface="微软雅黑" panose="020B0503020204020204" pitchFamily="34" charset="-122"/>
                        </a:rPr>
                        <a:t>、支撑各部分，开展产品功能测试。</a:t>
                      </a:r>
                      <a:endParaRPr lang="en-US" altLang="zh-CN" sz="1200" b="0" kern="1200" dirty="0">
                        <a:solidFill>
                          <a:schemeClr val="dk1"/>
                        </a:solidFill>
                        <a:latin typeface="微软雅黑" panose="020B0503020204020204" pitchFamily="34" charset="-122"/>
                        <a:ea typeface="微软雅黑" panose="020B0503020204020204" pitchFamily="34" charset="-122"/>
                      </a:endParaRPr>
                    </a:p>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rPr>
                        <a:t>3</a:t>
                      </a:r>
                      <a:r>
                        <a:rPr lang="zh-CN" altLang="en-US" sz="1200" b="0" kern="1200" dirty="0">
                          <a:solidFill>
                            <a:schemeClr val="dk1"/>
                          </a:solidFill>
                          <a:latin typeface="微软雅黑" panose="020B0503020204020204" pitchFamily="34" charset="-122"/>
                          <a:ea typeface="微软雅黑" panose="020B0503020204020204" pitchFamily="34" charset="-122"/>
                        </a:rPr>
                        <a:t>、支持全流程业务联调。</a:t>
                      </a:r>
                      <a:endParaRPr lang="en-US" altLang="zh-CN" sz="1200" b="0" kern="1200" dirty="0">
                        <a:solidFill>
                          <a:schemeClr val="dk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a:latin typeface="微软雅黑" panose="020B0503020204020204" pitchFamily="34" charset="-122"/>
                          <a:ea typeface="微软雅黑" panose="020B0503020204020204" pitchFamily="34" charset="-122"/>
                        </a:rPr>
                        <a:t>无</a:t>
                      </a:r>
                    </a:p>
                  </a:txBody>
                  <a:tcPr anchor="ctr"/>
                </a:tc>
                <a:tc>
                  <a:txBody>
                    <a:bodyPr/>
                    <a:lstStyle/>
                    <a:p>
                      <a:pPr algn="ctr"/>
                      <a:r>
                        <a:rPr lang="zh-CN" altLang="en-US" sz="1200" b="0" dirty="0">
                          <a:latin typeface="微软雅黑" panose="020B0503020204020204" pitchFamily="34" charset="-122"/>
                          <a:ea typeface="微软雅黑" panose="020B0503020204020204" pitchFamily="34" charset="-122"/>
                        </a:rPr>
                        <a:t>需补充</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2~3</a:t>
                      </a:r>
                      <a:r>
                        <a:rPr lang="zh-CN" altLang="en-US" sz="1200" b="0" dirty="0">
                          <a:latin typeface="微软雅黑" panose="020B0503020204020204" pitchFamily="34" charset="-122"/>
                          <a:ea typeface="微软雅黑" panose="020B0503020204020204" pitchFamily="34" charset="-122"/>
                        </a:rPr>
                        <a:t>名</a:t>
                      </a:r>
                    </a:p>
                  </a:txBody>
                  <a:tcPr anchor="ctr"/>
                </a:tc>
                <a:tc>
                  <a:txBody>
                    <a:bodyPr/>
                    <a:lstStyle/>
                    <a:p>
                      <a:pPr algn="l"/>
                      <a:r>
                        <a:rPr lang="en-US" altLang="zh-CN" sz="1200" b="0" dirty="0">
                          <a:latin typeface="微软雅黑" panose="020B0503020204020204" pitchFamily="34" charset="-122"/>
                          <a:ea typeface="微软雅黑" panose="020B0503020204020204" pitchFamily="34" charset="-122"/>
                        </a:rPr>
                        <a:t>1</a:t>
                      </a:r>
                      <a:r>
                        <a:rPr lang="zh-CN" altLang="en-US" sz="1200" b="0" dirty="0">
                          <a:latin typeface="微软雅黑" panose="020B0503020204020204" pitchFamily="34" charset="-122"/>
                          <a:ea typeface="微软雅黑" panose="020B0503020204020204" pitchFamily="34" charset="-122"/>
                        </a:rPr>
                        <a:t>月底，完成各部分功能测试报告制定。</a:t>
                      </a:r>
                      <a:endParaRPr lang="en-US" altLang="zh-CN" sz="1200" b="0" dirty="0">
                        <a:latin typeface="微软雅黑" panose="020B0503020204020204" pitchFamily="34" charset="-122"/>
                        <a:ea typeface="微软雅黑" panose="020B0503020204020204" pitchFamily="34" charset="-122"/>
                      </a:endParaRPr>
                    </a:p>
                    <a:p>
                      <a:pPr algn="l"/>
                      <a:r>
                        <a:rPr lang="en-US" altLang="zh-CN" sz="1200" b="0" dirty="0">
                          <a:latin typeface="微软雅黑" panose="020B0503020204020204" pitchFamily="34" charset="-122"/>
                          <a:ea typeface="微软雅黑" panose="020B0503020204020204" pitchFamily="34" charset="-122"/>
                        </a:rPr>
                        <a:t>2</a:t>
                      </a:r>
                      <a:r>
                        <a:rPr lang="zh-CN" altLang="en-US" sz="1200" b="0" dirty="0">
                          <a:latin typeface="微软雅黑" panose="020B0503020204020204" pitchFamily="34" charset="-122"/>
                          <a:ea typeface="微软雅黑" panose="020B0503020204020204" pitchFamily="34" charset="-122"/>
                        </a:rPr>
                        <a:t>月中旬，支撑各部分联调工作。</a:t>
                      </a:r>
                      <a:endParaRPr lang="en-US" altLang="zh-CN" sz="1200" b="0" dirty="0">
                        <a:latin typeface="微软雅黑" panose="020B0503020204020204" pitchFamily="34" charset="-122"/>
                        <a:ea typeface="微软雅黑" panose="020B0503020204020204" pitchFamily="34" charset="-122"/>
                      </a:endParaRPr>
                    </a:p>
                    <a:p>
                      <a:pPr algn="l"/>
                      <a:r>
                        <a:rPr lang="en-US" altLang="zh-CN" sz="1200" b="0" dirty="0">
                          <a:latin typeface="微软雅黑" panose="020B0503020204020204" pitchFamily="34" charset="-122"/>
                          <a:ea typeface="微软雅黑" panose="020B0503020204020204" pitchFamily="34" charset="-122"/>
                        </a:rPr>
                        <a:t>2</a:t>
                      </a:r>
                      <a:r>
                        <a:rPr lang="zh-CN" altLang="en-US" sz="1200" b="0" dirty="0">
                          <a:latin typeface="微软雅黑" panose="020B0503020204020204" pitchFamily="34" charset="-122"/>
                          <a:ea typeface="微软雅黑" panose="020B0503020204020204" pitchFamily="34" charset="-122"/>
                        </a:rPr>
                        <a:t>月底，针对各完成功能输出测试报告。</a:t>
                      </a:r>
                    </a:p>
                  </a:txBody>
                  <a:tcPr anchor="ctr"/>
                </a:tc>
                <a:extLst>
                  <a:ext uri="{0D108BD9-81ED-4DB2-BD59-A6C34878D82A}">
                    <a16:rowId xmlns:a16="http://schemas.microsoft.com/office/drawing/2014/main" val="2973316590"/>
                  </a:ext>
                </a:extLst>
              </a:tr>
            </a:tbl>
          </a:graphicData>
        </a:graphic>
      </p:graphicFrame>
    </p:spTree>
    <p:extLst>
      <p:ext uri="{BB962C8B-B14F-4D97-AF65-F5344CB8AC3E}">
        <p14:creationId xmlns:p14="http://schemas.microsoft.com/office/powerpoint/2010/main" val="164161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60" y="40223"/>
            <a:ext cx="11688319" cy="658085"/>
          </a:xfrm>
        </p:spPr>
        <p:txBody>
          <a:bodyPr/>
          <a:lstStyle/>
          <a:p>
            <a:r>
              <a:rPr lang="zh-CN" altLang="en-US" dirty="0"/>
              <a:t>四、 整体工作计划</a:t>
            </a:r>
          </a:p>
        </p:txBody>
      </p:sp>
      <p:sp>
        <p:nvSpPr>
          <p:cNvPr id="35" name="文本框 34">
            <a:extLst>
              <a:ext uri="{FF2B5EF4-FFF2-40B4-BE49-F238E27FC236}">
                <a16:creationId xmlns:a16="http://schemas.microsoft.com/office/drawing/2014/main" id="{E2C7C33B-8550-4CFC-A3BB-BBEE7845C01D}"/>
              </a:ext>
            </a:extLst>
          </p:cNvPr>
          <p:cNvSpPr txBox="1"/>
          <p:nvPr/>
        </p:nvSpPr>
        <p:spPr bwMode="auto">
          <a:xfrm>
            <a:off x="515380" y="869938"/>
            <a:ext cx="11161240" cy="1015663"/>
          </a:xfrm>
          <a:prstGeom prst="rect">
            <a:avLst/>
          </a:prstGeom>
          <a:noFill/>
          <a:ln w="12700">
            <a:noFill/>
            <a:miter lim="800000"/>
          </a:ln>
        </p:spPr>
        <p:txBody>
          <a:bodyPr wrap="square">
            <a:spAutoFit/>
          </a:bodyPr>
          <a:lstStyle/>
          <a:p>
            <a:pPr marL="285750" indent="-285750">
              <a:lnSpc>
                <a:spcPts val="2400"/>
              </a:lnSpc>
              <a:buFont typeface="Wingdings" panose="05000000000000000000" pitchFamily="2" charset="2"/>
              <a:buChar char="p"/>
            </a:pPr>
            <a:r>
              <a:rPr lang="zh-CN" altLang="en-US" sz="1600" b="1" dirty="0">
                <a:solidFill>
                  <a:srgbClr val="FF0000"/>
                </a:solidFill>
                <a:effectLst/>
                <a:latin typeface="华文细黑" panose="02010600040101010101" pitchFamily="2" charset="-122"/>
                <a:ea typeface="华文细黑" panose="02010600040101010101" pitchFamily="2" charset="-122"/>
              </a:rPr>
              <a:t>目标：</a:t>
            </a:r>
            <a:r>
              <a:rPr lang="zh-CN" altLang="en-US" sz="1600" dirty="0">
                <a:solidFill>
                  <a:srgbClr val="000000"/>
                </a:solidFill>
                <a:effectLst/>
                <a:latin typeface="华文细黑" panose="02010600040101010101" pitchFamily="2" charset="-122"/>
                <a:ea typeface="华文细黑" panose="02010600040101010101" pitchFamily="2" charset="-122"/>
              </a:rPr>
              <a:t>以“</a:t>
            </a:r>
            <a:r>
              <a:rPr lang="en-US" altLang="zh-CN" sz="1600" dirty="0">
                <a:solidFill>
                  <a:srgbClr val="000000"/>
                </a:solidFill>
                <a:effectLst/>
                <a:latin typeface="华文细黑" panose="02010600040101010101" pitchFamily="2" charset="-122"/>
                <a:ea typeface="华文细黑" panose="02010600040101010101" pitchFamily="2" charset="-122"/>
              </a:rPr>
              <a:t>SIM</a:t>
            </a:r>
            <a:r>
              <a:rPr lang="zh-CN" altLang="en-US" sz="1600" dirty="0">
                <a:solidFill>
                  <a:srgbClr val="000000"/>
                </a:solidFill>
                <a:effectLst/>
                <a:latin typeface="华文细黑" panose="02010600040101010101" pitchFamily="2" charset="-122"/>
                <a:ea typeface="华文细黑" panose="02010600040101010101" pitchFamily="2" charset="-122"/>
              </a:rPr>
              <a:t>数字身份”为</a:t>
            </a:r>
            <a:r>
              <a:rPr lang="zh-CN" altLang="en-US" sz="1600" dirty="0">
                <a:solidFill>
                  <a:srgbClr val="000000"/>
                </a:solidFill>
                <a:latin typeface="华文细黑" panose="02010600040101010101" pitchFamily="2" charset="-122"/>
                <a:ea typeface="华文细黑" panose="02010600040101010101" pitchFamily="2" charset="-122"/>
              </a:rPr>
              <a:t>核心</a:t>
            </a:r>
            <a:r>
              <a:rPr lang="zh-CN" altLang="en-US" sz="1600" dirty="0">
                <a:solidFill>
                  <a:srgbClr val="000000"/>
                </a:solidFill>
                <a:effectLst/>
                <a:latin typeface="华文细黑" panose="02010600040101010101" pitchFamily="2" charset="-122"/>
                <a:ea typeface="华文细黑" panose="02010600040101010101" pitchFamily="2" charset="-122"/>
              </a:rPr>
              <a:t>，结合公安部</a:t>
            </a:r>
            <a:r>
              <a:rPr lang="en-US" altLang="zh-CN" sz="1600" dirty="0">
                <a:solidFill>
                  <a:srgbClr val="000000"/>
                </a:solidFill>
                <a:effectLst/>
                <a:latin typeface="华文细黑" panose="02010600040101010101" pitchFamily="2" charset="-122"/>
                <a:ea typeface="华文细黑" panose="02010600040101010101" pitchFamily="2" charset="-122"/>
              </a:rPr>
              <a:t>W</a:t>
            </a:r>
            <a:r>
              <a:rPr lang="zh-CN" altLang="en-US" sz="1600" dirty="0">
                <a:solidFill>
                  <a:srgbClr val="000000"/>
                </a:solidFill>
                <a:effectLst/>
                <a:latin typeface="华文细黑" panose="02010600040101010101" pitchFamily="2" charset="-122"/>
                <a:ea typeface="华文细黑" panose="02010600040101010101" pitchFamily="2" charset="-122"/>
              </a:rPr>
              <a:t>工程试点计划，</a:t>
            </a:r>
            <a:r>
              <a:rPr lang="en-US" altLang="zh-CN" sz="1600" b="1" dirty="0">
                <a:solidFill>
                  <a:srgbClr val="FF0000"/>
                </a:solidFill>
                <a:effectLst/>
                <a:latin typeface="华文细黑" panose="02010600040101010101" pitchFamily="2" charset="-122"/>
                <a:ea typeface="华文细黑" panose="02010600040101010101" pitchFamily="2" charset="-122"/>
              </a:rPr>
              <a:t>2022</a:t>
            </a:r>
            <a:r>
              <a:rPr lang="zh-CN" altLang="en-US" sz="1600" b="1" dirty="0">
                <a:solidFill>
                  <a:srgbClr val="FF0000"/>
                </a:solidFill>
                <a:effectLst/>
                <a:latin typeface="华文细黑" panose="02010600040101010101" pitchFamily="2" charset="-122"/>
                <a:ea typeface="华文细黑" panose="02010600040101010101" pitchFamily="2" charset="-122"/>
              </a:rPr>
              <a:t>年</a:t>
            </a:r>
            <a:r>
              <a:rPr lang="en-US" altLang="zh-CN" sz="1600" b="1" dirty="0">
                <a:solidFill>
                  <a:srgbClr val="FF0000"/>
                </a:solidFill>
                <a:effectLst/>
                <a:latin typeface="华文细黑" panose="02010600040101010101" pitchFamily="2" charset="-122"/>
                <a:ea typeface="华文细黑" panose="02010600040101010101" pitchFamily="2" charset="-122"/>
              </a:rPr>
              <a:t>2</a:t>
            </a:r>
            <a:r>
              <a:rPr lang="zh-CN" altLang="en-US" sz="1600" b="1" dirty="0">
                <a:solidFill>
                  <a:srgbClr val="FF0000"/>
                </a:solidFill>
                <a:effectLst/>
                <a:latin typeface="华文细黑" panose="02010600040101010101" pitchFamily="2" charset="-122"/>
                <a:ea typeface="华文细黑" panose="02010600040101010101" pitchFamily="2" charset="-122"/>
              </a:rPr>
              <a:t>月底完成平台、产品开发对接，完成</a:t>
            </a:r>
            <a:r>
              <a:rPr lang="en-US" altLang="zh-CN" sz="1600" b="1" dirty="0">
                <a:solidFill>
                  <a:srgbClr val="FF0000"/>
                </a:solidFill>
                <a:effectLst/>
                <a:latin typeface="华文细黑" panose="02010600040101010101" pitchFamily="2" charset="-122"/>
                <a:ea typeface="华文细黑" panose="02010600040101010101" pitchFamily="2" charset="-122"/>
              </a:rPr>
              <a:t>2</a:t>
            </a:r>
            <a:r>
              <a:rPr lang="zh-CN" altLang="en-US" sz="1600" b="1" dirty="0">
                <a:solidFill>
                  <a:srgbClr val="FF0000"/>
                </a:solidFill>
                <a:effectLst/>
                <a:latin typeface="华文细黑" panose="02010600040101010101" pitchFamily="2" charset="-122"/>
                <a:ea typeface="华文细黑" panose="02010600040101010101" pitchFamily="2" charset="-122"/>
              </a:rPr>
              <a:t>个应用场景接入，</a:t>
            </a:r>
            <a:r>
              <a:rPr lang="en-US" altLang="zh-CN" sz="1600" b="1" dirty="0">
                <a:solidFill>
                  <a:srgbClr val="FF0000"/>
                </a:solidFill>
                <a:effectLst/>
                <a:latin typeface="华文细黑" panose="02010600040101010101" pitchFamily="2" charset="-122"/>
                <a:ea typeface="华文细黑" panose="02010600040101010101" pitchFamily="2" charset="-122"/>
              </a:rPr>
              <a:t>2022</a:t>
            </a:r>
            <a:r>
              <a:rPr lang="zh-CN" altLang="en-US" sz="1600" b="1" dirty="0">
                <a:solidFill>
                  <a:srgbClr val="FF0000"/>
                </a:solidFill>
                <a:effectLst/>
                <a:latin typeface="华文细黑" panose="02010600040101010101" pitchFamily="2" charset="-122"/>
                <a:ea typeface="华文细黑" panose="02010600040101010101" pitchFamily="2" charset="-122"/>
              </a:rPr>
              <a:t>年底实现正式商用。</a:t>
            </a:r>
            <a:r>
              <a:rPr lang="zh-CN" altLang="en-US" sz="1600" b="1" dirty="0">
                <a:solidFill>
                  <a:srgbClr val="FF0000"/>
                </a:solidFill>
                <a:latin typeface="华文细黑" panose="02010600040101010101" pitchFamily="2" charset="-122"/>
                <a:ea typeface="华文细黑" panose="02010600040101010101" pitchFamily="2" charset="-122"/>
              </a:rPr>
              <a:t>现阶段以平台建设、产品研发、场景建设为主要工作目标，为未来</a:t>
            </a:r>
            <a:r>
              <a:rPr lang="en-US" altLang="zh-CN" sz="1600" b="1" dirty="0">
                <a:solidFill>
                  <a:srgbClr val="FF0000"/>
                </a:solidFill>
                <a:latin typeface="华文细黑" panose="02010600040101010101" pitchFamily="2" charset="-122"/>
                <a:ea typeface="华文细黑" panose="02010600040101010101" pitchFamily="2" charset="-122"/>
              </a:rPr>
              <a:t>B</a:t>
            </a:r>
            <a:r>
              <a:rPr lang="zh-CN" altLang="en-US" sz="1600" b="1" dirty="0">
                <a:solidFill>
                  <a:srgbClr val="FF0000"/>
                </a:solidFill>
                <a:latin typeface="华文细黑" panose="02010600040101010101" pitchFamily="2" charset="-122"/>
                <a:ea typeface="华文细黑" panose="02010600040101010101" pitchFamily="2" charset="-122"/>
              </a:rPr>
              <a:t>端收费奠定基础</a:t>
            </a:r>
            <a:r>
              <a:rPr lang="zh-CN" altLang="en-US" sz="1600" b="1" dirty="0">
                <a:solidFill>
                  <a:srgbClr val="000000"/>
                </a:solidFill>
                <a:latin typeface="华文细黑" panose="02010600040101010101" pitchFamily="2" charset="-122"/>
                <a:ea typeface="华文细黑" panose="02010600040101010101" pitchFamily="2" charset="-122"/>
              </a:rPr>
              <a:t>。</a:t>
            </a:r>
            <a:endParaRPr lang="en-US" altLang="zh-CN" sz="1600" b="1" dirty="0">
              <a:solidFill>
                <a:srgbClr val="FF0000"/>
              </a:solidFill>
              <a:effectLst/>
              <a:latin typeface="华文细黑" panose="02010600040101010101" pitchFamily="2" charset="-122"/>
              <a:ea typeface="华文细黑" panose="02010600040101010101" pitchFamily="2" charset="-122"/>
            </a:endParaRPr>
          </a:p>
        </p:txBody>
      </p:sp>
      <p:sp>
        <p:nvSpPr>
          <p:cNvPr id="41" name="矩形 40">
            <a:extLst>
              <a:ext uri="{FF2B5EF4-FFF2-40B4-BE49-F238E27FC236}">
                <a16:creationId xmlns:a16="http://schemas.microsoft.com/office/drawing/2014/main" id="{211BA50F-BC97-42CE-9228-5A84D1C7E1BB}"/>
              </a:ext>
            </a:extLst>
          </p:cNvPr>
          <p:cNvSpPr/>
          <p:nvPr/>
        </p:nvSpPr>
        <p:spPr>
          <a:xfrm>
            <a:off x="480826" y="918899"/>
            <a:ext cx="11089232" cy="85772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dirty="0">
              <a:solidFill>
                <a:srgbClr val="FF0000"/>
              </a:solidFill>
              <a:latin typeface="微软雅黑" panose="020B0503020204020204" pitchFamily="34" charset="-122"/>
              <a:ea typeface="微软雅黑" panose="020B0503020204020204" pitchFamily="34" charset="-122"/>
            </a:endParaRPr>
          </a:p>
        </p:txBody>
      </p:sp>
      <p:graphicFrame>
        <p:nvGraphicFramePr>
          <p:cNvPr id="36" name="表格 35"/>
          <p:cNvGraphicFramePr>
            <a:graphicFrameLocks noGrp="1"/>
          </p:cNvGraphicFramePr>
          <p:nvPr>
            <p:extLst>
              <p:ext uri="{D42A27DB-BD31-4B8C-83A1-F6EECF244321}">
                <p14:modId xmlns:p14="http://schemas.microsoft.com/office/powerpoint/2010/main" val="440684201"/>
              </p:ext>
            </p:extLst>
          </p:nvPr>
        </p:nvGraphicFramePr>
        <p:xfrm>
          <a:off x="480826" y="1776629"/>
          <a:ext cx="11089232" cy="4924597"/>
        </p:xfrm>
        <a:graphic>
          <a:graphicData uri="http://schemas.openxmlformats.org/drawingml/2006/table">
            <a:tbl>
              <a:tblPr firstRow="1" bandRow="1">
                <a:tableStyleId>{5C22544A-7EE6-4342-B048-85BDC9FD1C3A}</a:tableStyleId>
              </a:tblPr>
              <a:tblGrid>
                <a:gridCol w="2818682">
                  <a:extLst>
                    <a:ext uri="{9D8B030D-6E8A-4147-A177-3AD203B41FA5}">
                      <a16:colId xmlns:a16="http://schemas.microsoft.com/office/drawing/2014/main" val="2293105800"/>
                    </a:ext>
                  </a:extLst>
                </a:gridCol>
                <a:gridCol w="3990183">
                  <a:extLst>
                    <a:ext uri="{9D8B030D-6E8A-4147-A177-3AD203B41FA5}">
                      <a16:colId xmlns:a16="http://schemas.microsoft.com/office/drawing/2014/main" val="800639242"/>
                    </a:ext>
                  </a:extLst>
                </a:gridCol>
                <a:gridCol w="1889891">
                  <a:extLst>
                    <a:ext uri="{9D8B030D-6E8A-4147-A177-3AD203B41FA5}">
                      <a16:colId xmlns:a16="http://schemas.microsoft.com/office/drawing/2014/main" val="4228193813"/>
                    </a:ext>
                  </a:extLst>
                </a:gridCol>
                <a:gridCol w="2390476">
                  <a:extLst>
                    <a:ext uri="{9D8B030D-6E8A-4147-A177-3AD203B41FA5}">
                      <a16:colId xmlns:a16="http://schemas.microsoft.com/office/drawing/2014/main" val="3030314234"/>
                    </a:ext>
                  </a:extLst>
                </a:gridCol>
              </a:tblGrid>
              <a:tr h="395390">
                <a:tc>
                  <a:txBody>
                    <a:bodyPr/>
                    <a:lstStyle/>
                    <a:p>
                      <a:pPr algn="ctr"/>
                      <a:r>
                        <a:rPr lang="zh-CN" altLang="en-US" sz="1600" dirty="0"/>
                        <a:t>工作模块</a:t>
                      </a:r>
                    </a:p>
                  </a:txBody>
                  <a:tcPr anchor="ctr"/>
                </a:tc>
                <a:tc>
                  <a:txBody>
                    <a:bodyPr/>
                    <a:lstStyle/>
                    <a:p>
                      <a:pPr algn="ctr"/>
                      <a:r>
                        <a:rPr lang="zh-CN" altLang="en-US" sz="1600" dirty="0"/>
                        <a:t>任务项</a:t>
                      </a:r>
                    </a:p>
                  </a:txBody>
                  <a:tcPr anchor="ctr"/>
                </a:tc>
                <a:tc>
                  <a:txBody>
                    <a:bodyPr/>
                    <a:lstStyle/>
                    <a:p>
                      <a:pPr algn="ctr"/>
                      <a:r>
                        <a:rPr lang="zh-CN" altLang="en-US" sz="1600" dirty="0"/>
                        <a:t>牵头</a:t>
                      </a:r>
                      <a:r>
                        <a:rPr lang="en-US" altLang="zh-CN" sz="1600" dirty="0"/>
                        <a:t>/</a:t>
                      </a:r>
                      <a:r>
                        <a:rPr lang="zh-CN" altLang="en-US" sz="1600" dirty="0"/>
                        <a:t>协同团队</a:t>
                      </a:r>
                    </a:p>
                  </a:txBody>
                  <a:tcPr anchor="ctr"/>
                </a:tc>
                <a:tc>
                  <a:txBody>
                    <a:bodyPr/>
                    <a:lstStyle/>
                    <a:p>
                      <a:pPr algn="ctr"/>
                      <a:r>
                        <a:rPr lang="zh-CN" altLang="en-US" sz="1600" dirty="0"/>
                        <a:t>时间计划</a:t>
                      </a:r>
                    </a:p>
                  </a:txBody>
                  <a:tcPr anchor="ctr"/>
                </a:tc>
                <a:extLst>
                  <a:ext uri="{0D108BD9-81ED-4DB2-BD59-A6C34878D82A}">
                    <a16:rowId xmlns:a16="http://schemas.microsoft.com/office/drawing/2014/main" val="3527770387"/>
                  </a:ext>
                </a:extLst>
              </a:tr>
              <a:tr h="431383">
                <a:tc rowSpan="2">
                  <a:txBody>
                    <a:bodyPr/>
                    <a:lstStyle/>
                    <a:p>
                      <a:r>
                        <a:rPr lang="en-US" altLang="zh-CN" sz="1400" dirty="0">
                          <a:latin typeface="华文细黑" panose="02010600040101010101" pitchFamily="2" charset="-122"/>
                          <a:ea typeface="华文细黑" panose="02010600040101010101" pitchFamily="2" charset="-122"/>
                        </a:rPr>
                        <a:t>SIM</a:t>
                      </a:r>
                      <a:r>
                        <a:rPr lang="zh-CN" altLang="en-US" sz="1400" dirty="0">
                          <a:latin typeface="华文细黑" panose="02010600040101010101" pitchFamily="2" charset="-122"/>
                          <a:ea typeface="华文细黑" panose="02010600040101010101" pitchFamily="2" charset="-122"/>
                        </a:rPr>
                        <a:t>数字身份认证平台</a:t>
                      </a:r>
                    </a:p>
                  </a:txBody>
                  <a:tcPr/>
                </a:tc>
                <a:tc>
                  <a:txBody>
                    <a:bodyPr/>
                    <a:lstStyle/>
                    <a:p>
                      <a:r>
                        <a:rPr lang="zh-CN" altLang="en-US" sz="1400" dirty="0">
                          <a:latin typeface="华文细黑" panose="02010600040101010101" pitchFamily="2" charset="-122"/>
                          <a:ea typeface="华文细黑" panose="02010600040101010101" pitchFamily="2" charset="-122"/>
                        </a:rPr>
                        <a:t>西安认证平台能力升级，对接一所新增</a:t>
                      </a:r>
                      <a:r>
                        <a:rPr lang="en-US" altLang="zh-CN" sz="1400" dirty="0">
                          <a:latin typeface="华文细黑" panose="02010600040101010101" pitchFamily="2" charset="-122"/>
                          <a:ea typeface="华文细黑" panose="02010600040101010101" pitchFamily="2" charset="-122"/>
                        </a:rPr>
                        <a:t>12</a:t>
                      </a:r>
                      <a:r>
                        <a:rPr lang="zh-CN" altLang="en-US" sz="1400" dirty="0">
                          <a:latin typeface="华文细黑" panose="02010600040101010101" pitchFamily="2" charset="-122"/>
                          <a:ea typeface="华文细黑" panose="02010600040101010101" pitchFamily="2" charset="-122"/>
                        </a:rPr>
                        <a:t>类接口</a:t>
                      </a: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tc>
                  <a:txBody>
                    <a:bodyPr/>
                    <a:lstStyle/>
                    <a:p>
                      <a:r>
                        <a:rPr lang="en-US" altLang="zh-CN" sz="1400" dirty="0">
                          <a:latin typeface="华文细黑" panose="02010600040101010101" pitchFamily="2" charset="-122"/>
                          <a:ea typeface="华文细黑" panose="02010600040101010101" pitchFamily="2" charset="-122"/>
                        </a:rPr>
                        <a:t>1</a:t>
                      </a:r>
                      <a:r>
                        <a:rPr lang="zh-CN" altLang="en-US" sz="1400" dirty="0">
                          <a:latin typeface="华文细黑" panose="02010600040101010101" pitchFamily="2" charset="-122"/>
                          <a:ea typeface="华文细黑" panose="02010600040101010101" pitchFamily="2" charset="-122"/>
                        </a:rPr>
                        <a:t>个月</a:t>
                      </a:r>
                    </a:p>
                  </a:txBody>
                  <a:tcPr/>
                </a:tc>
                <a:extLst>
                  <a:ext uri="{0D108BD9-81ED-4DB2-BD59-A6C34878D82A}">
                    <a16:rowId xmlns:a16="http://schemas.microsoft.com/office/drawing/2014/main" val="2157031810"/>
                  </a:ext>
                </a:extLst>
              </a:tr>
              <a:tr h="358298">
                <a:tc vMerge="1">
                  <a:txBody>
                    <a:bodyPr/>
                    <a:lstStyle/>
                    <a:p>
                      <a:endParaRPr lang="zh-CN" altLang="en-US" sz="1600" dirty="0">
                        <a:latin typeface="华文细黑" panose="02010600040101010101" pitchFamily="2" charset="-122"/>
                        <a:ea typeface="华文细黑" panose="02010600040101010101" pitchFamily="2" charset="-122"/>
                      </a:endParaRPr>
                    </a:p>
                  </a:txBody>
                  <a:tcPr/>
                </a:tc>
                <a:tc>
                  <a:txBody>
                    <a:bodyPr/>
                    <a:lstStyle/>
                    <a:p>
                      <a:r>
                        <a:rPr lang="zh-CN" altLang="en-US" sz="1400" dirty="0">
                          <a:latin typeface="华文细黑" panose="02010600040101010101" pitchFamily="2" charset="-122"/>
                          <a:ea typeface="华文细黑" panose="02010600040101010101" pitchFamily="2" charset="-122"/>
                        </a:rPr>
                        <a:t>翼支付内部自用接口能力替换</a:t>
                      </a: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dirty="0">
                          <a:latin typeface="华文细黑" panose="02010600040101010101" pitchFamily="2" charset="-122"/>
                          <a:ea typeface="华文细黑" panose="02010600040101010101" pitchFamily="2" charset="-122"/>
                        </a:rPr>
                        <a:t>1</a:t>
                      </a:r>
                      <a:r>
                        <a:rPr lang="zh-CN" altLang="en-US" sz="1400" dirty="0">
                          <a:latin typeface="华文细黑" panose="02010600040101010101" pitchFamily="2" charset="-122"/>
                          <a:ea typeface="华文细黑" panose="02010600040101010101" pitchFamily="2" charset="-122"/>
                        </a:rPr>
                        <a:t>个月</a:t>
                      </a:r>
                    </a:p>
                  </a:txBody>
                  <a:tcPr/>
                </a:tc>
                <a:extLst>
                  <a:ext uri="{0D108BD9-81ED-4DB2-BD59-A6C34878D82A}">
                    <a16:rowId xmlns:a16="http://schemas.microsoft.com/office/drawing/2014/main" val="3403432685"/>
                  </a:ext>
                </a:extLst>
              </a:tr>
              <a:tr h="609106">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华文细黑" panose="02010600040101010101" pitchFamily="2" charset="-122"/>
                          <a:ea typeface="华文细黑" panose="02010600040101010101" pitchFamily="2" charset="-122"/>
                          <a:cs typeface="+mn-cs"/>
                        </a:rPr>
                        <a:t>TSM</a:t>
                      </a:r>
                      <a:r>
                        <a:rPr lang="zh-CN" altLang="en-US" sz="1400" kern="1200" dirty="0">
                          <a:solidFill>
                            <a:schemeClr val="dk1"/>
                          </a:solidFill>
                          <a:latin typeface="华文细黑" panose="02010600040101010101" pitchFamily="2" charset="-122"/>
                          <a:ea typeface="华文细黑" panose="02010600040101010101" pitchFamily="2" charset="-122"/>
                          <a:cs typeface="+mn-cs"/>
                        </a:rPr>
                        <a:t>平台</a:t>
                      </a:r>
                    </a:p>
                  </a:txBody>
                  <a:tcP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接入数字身份安全应用，提供插件、数据短信、</a:t>
                      </a:r>
                      <a:r>
                        <a:rPr lang="en-US" altLang="zh-CN" sz="1400" kern="1200" dirty="0">
                          <a:solidFill>
                            <a:schemeClr val="dk1"/>
                          </a:solidFill>
                          <a:latin typeface="华文细黑" panose="02010600040101010101" pitchFamily="2" charset="-122"/>
                          <a:ea typeface="华文细黑" panose="02010600040101010101" pitchFamily="2" charset="-122"/>
                          <a:cs typeface="+mn-cs"/>
                        </a:rPr>
                        <a:t>BIP</a:t>
                      </a:r>
                      <a:r>
                        <a:rPr lang="zh-CN" altLang="en-US" sz="1400" kern="1200" dirty="0">
                          <a:solidFill>
                            <a:schemeClr val="dk1"/>
                          </a:solidFill>
                          <a:latin typeface="华文细黑" panose="02010600040101010101" pitchFamily="2" charset="-122"/>
                          <a:ea typeface="华文细黑" panose="02010600040101010101" pitchFamily="2" charset="-122"/>
                          <a:cs typeface="+mn-cs"/>
                        </a:rPr>
                        <a:t>三种远程管理通道。</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华文细黑" panose="02010600040101010101" pitchFamily="2" charset="-122"/>
                        <a:ea typeface="华文细黑" panose="02010600040101010101" pitchFamily="2"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华文细黑" panose="02010600040101010101" pitchFamily="2" charset="-122"/>
                          <a:ea typeface="华文细黑" panose="02010600040101010101" pitchFamily="2" charset="-122"/>
                          <a:cs typeface="+mn-cs"/>
                        </a:rPr>
                        <a:t>2</a:t>
                      </a:r>
                      <a:r>
                        <a:rPr lang="zh-CN" altLang="en-US" sz="1400" kern="1200" dirty="0">
                          <a:solidFill>
                            <a:schemeClr val="dk1"/>
                          </a:solidFill>
                          <a:latin typeface="华文细黑" panose="02010600040101010101" pitchFamily="2" charset="-122"/>
                          <a:ea typeface="华文细黑" panose="02010600040101010101" pitchFamily="2" charset="-122"/>
                          <a:cs typeface="+mn-cs"/>
                        </a:rPr>
                        <a:t>月底完成</a:t>
                      </a:r>
                    </a:p>
                  </a:txBody>
                  <a:tcPr anchor="ctr"/>
                </a:tc>
                <a:extLst>
                  <a:ext uri="{0D108BD9-81ED-4DB2-BD59-A6C34878D82A}">
                    <a16:rowId xmlns:a16="http://schemas.microsoft.com/office/drawing/2014/main" val="556683954"/>
                  </a:ext>
                </a:extLst>
              </a:tr>
              <a:tr h="609106">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卡应用</a:t>
                      </a:r>
                    </a:p>
                  </a:txBody>
                  <a:tcP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制定卡应用规范，开发数字身份</a:t>
                      </a:r>
                      <a:r>
                        <a:rPr lang="en-US" altLang="zh-CN" sz="1400" kern="1200" dirty="0">
                          <a:solidFill>
                            <a:schemeClr val="dk1"/>
                          </a:solidFill>
                          <a:latin typeface="华文细黑" panose="02010600040101010101" pitchFamily="2" charset="-122"/>
                          <a:ea typeface="华文细黑" panose="02010600040101010101" pitchFamily="2" charset="-122"/>
                          <a:cs typeface="+mn-cs"/>
                        </a:rPr>
                        <a:t>Applet</a:t>
                      </a:r>
                      <a:r>
                        <a:rPr lang="zh-CN" altLang="en-US" sz="1400" kern="1200" dirty="0">
                          <a:solidFill>
                            <a:schemeClr val="dk1"/>
                          </a:solidFill>
                          <a:latin typeface="华文细黑" panose="02010600040101010101" pitchFamily="2" charset="-122"/>
                          <a:ea typeface="华文细黑" panose="02010600040101010101" pitchFamily="2" charset="-122"/>
                          <a:cs typeface="+mn-cs"/>
                        </a:rPr>
                        <a:t>，与</a:t>
                      </a:r>
                      <a:r>
                        <a:rPr lang="en-US" altLang="zh-CN" sz="1400" kern="1200" dirty="0">
                          <a:solidFill>
                            <a:schemeClr val="dk1"/>
                          </a:solidFill>
                          <a:latin typeface="华文细黑" panose="02010600040101010101" pitchFamily="2" charset="-122"/>
                          <a:ea typeface="华文细黑" panose="02010600040101010101" pitchFamily="2" charset="-122"/>
                          <a:cs typeface="+mn-cs"/>
                        </a:rPr>
                        <a:t>SDK</a:t>
                      </a:r>
                      <a:r>
                        <a:rPr lang="zh-CN" altLang="en-US" sz="1400" kern="1200" dirty="0">
                          <a:solidFill>
                            <a:schemeClr val="dk1"/>
                          </a:solidFill>
                          <a:latin typeface="华文细黑" panose="02010600040101010101" pitchFamily="2" charset="-122"/>
                          <a:ea typeface="华文细黑" panose="02010600040101010101" pitchFamily="2" charset="-122"/>
                          <a:cs typeface="+mn-cs"/>
                        </a:rPr>
                        <a:t>插件和</a:t>
                      </a:r>
                      <a:r>
                        <a:rPr lang="en-US" altLang="zh-CN" sz="1400" kern="1200" dirty="0">
                          <a:solidFill>
                            <a:schemeClr val="dk1"/>
                          </a:solidFill>
                          <a:latin typeface="华文细黑" panose="02010600040101010101" pitchFamily="2" charset="-122"/>
                          <a:ea typeface="华文细黑" panose="02010600040101010101" pitchFamily="2" charset="-122"/>
                          <a:cs typeface="+mn-cs"/>
                        </a:rPr>
                        <a:t>TSM</a:t>
                      </a:r>
                      <a:r>
                        <a:rPr lang="zh-CN" altLang="en-US" sz="1400" kern="1200" dirty="0">
                          <a:solidFill>
                            <a:schemeClr val="dk1"/>
                          </a:solidFill>
                          <a:latin typeface="华文细黑" panose="02010600040101010101" pitchFamily="2" charset="-122"/>
                          <a:ea typeface="华文细黑" panose="02010600040101010101" pitchFamily="2" charset="-122"/>
                          <a:cs typeface="+mn-cs"/>
                        </a:rPr>
                        <a:t>平台进行业务联调。</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华文细黑" panose="02010600040101010101" pitchFamily="2" charset="-122"/>
                        <a:ea typeface="华文细黑" panose="02010600040101010101" pitchFamily="2"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华文细黑" panose="02010600040101010101" pitchFamily="2" charset="-122"/>
                          <a:ea typeface="华文细黑" panose="02010600040101010101" pitchFamily="2" charset="-122"/>
                          <a:cs typeface="+mn-cs"/>
                        </a:rPr>
                        <a:t>2</a:t>
                      </a:r>
                      <a:r>
                        <a:rPr lang="zh-CN" altLang="en-US" sz="1400" kern="1200" dirty="0">
                          <a:solidFill>
                            <a:schemeClr val="dk1"/>
                          </a:solidFill>
                          <a:latin typeface="华文细黑" panose="02010600040101010101" pitchFamily="2" charset="-122"/>
                          <a:ea typeface="华文细黑" panose="02010600040101010101" pitchFamily="2" charset="-122"/>
                          <a:cs typeface="+mn-cs"/>
                        </a:rPr>
                        <a:t>月底完成</a:t>
                      </a:r>
                    </a:p>
                  </a:txBody>
                  <a:tcPr anchor="ctr"/>
                </a:tc>
                <a:extLst>
                  <a:ext uri="{0D108BD9-81ED-4DB2-BD59-A6C34878D82A}">
                    <a16:rowId xmlns:a16="http://schemas.microsoft.com/office/drawing/2014/main" val="2552932692"/>
                  </a:ext>
                </a:extLst>
              </a:tr>
              <a:tr h="609106">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一体化插件</a:t>
                      </a:r>
                      <a:r>
                        <a:rPr lang="en-US" altLang="zh-CN" sz="1400" kern="1200" dirty="0">
                          <a:solidFill>
                            <a:schemeClr val="dk1"/>
                          </a:solidFill>
                          <a:latin typeface="华文细黑" panose="02010600040101010101" pitchFamily="2" charset="-122"/>
                          <a:ea typeface="华文细黑" panose="02010600040101010101" pitchFamily="2" charset="-122"/>
                          <a:cs typeface="+mn-cs"/>
                        </a:rPr>
                        <a:t>SDK</a:t>
                      </a:r>
                      <a:endParaRPr lang="zh-CN" altLang="en-US" sz="1400" kern="1200" dirty="0">
                        <a:solidFill>
                          <a:schemeClr val="dk1"/>
                        </a:solidFill>
                        <a:latin typeface="华文细黑" panose="02010600040101010101" pitchFamily="2" charset="-122"/>
                        <a:ea typeface="华文细黑" panose="02010600040101010101" pitchFamily="2" charset="-122"/>
                        <a:cs typeface="+mn-cs"/>
                      </a:endParaRPr>
                    </a:p>
                  </a:txBody>
                  <a:tcP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制定插件技术规范，实现</a:t>
                      </a:r>
                      <a:r>
                        <a:rPr lang="en-US" altLang="zh-CN" sz="1400" kern="1200" dirty="0">
                          <a:solidFill>
                            <a:schemeClr val="dk1"/>
                          </a:solidFill>
                          <a:latin typeface="华文细黑" panose="02010600040101010101" pitchFamily="2" charset="-122"/>
                          <a:ea typeface="华文细黑" panose="02010600040101010101" pitchFamily="2" charset="-122"/>
                          <a:cs typeface="+mn-cs"/>
                        </a:rPr>
                        <a:t>APDU</a:t>
                      </a:r>
                      <a:r>
                        <a:rPr lang="zh-CN" altLang="en-US" sz="1400" kern="1200" dirty="0">
                          <a:solidFill>
                            <a:schemeClr val="dk1"/>
                          </a:solidFill>
                          <a:latin typeface="华文细黑" panose="02010600040101010101" pitchFamily="2" charset="-122"/>
                          <a:ea typeface="华文细黑" panose="02010600040101010101" pitchFamily="2" charset="-122"/>
                          <a:cs typeface="+mn-cs"/>
                        </a:rPr>
                        <a:t>指令集，对接</a:t>
                      </a:r>
                      <a:r>
                        <a:rPr lang="en-US" altLang="zh-CN" sz="1400" kern="1200" dirty="0">
                          <a:solidFill>
                            <a:schemeClr val="dk1"/>
                          </a:solidFill>
                          <a:latin typeface="华文细黑" panose="02010600040101010101" pitchFamily="2" charset="-122"/>
                          <a:ea typeface="华文细黑" panose="02010600040101010101" pitchFamily="2" charset="-122"/>
                          <a:cs typeface="+mn-cs"/>
                        </a:rPr>
                        <a:t>TSM</a:t>
                      </a:r>
                      <a:r>
                        <a:rPr lang="zh-CN" altLang="en-US" sz="1400" kern="1200" dirty="0">
                          <a:solidFill>
                            <a:schemeClr val="dk1"/>
                          </a:solidFill>
                          <a:latin typeface="华文细黑" panose="02010600040101010101" pitchFamily="2" charset="-122"/>
                          <a:ea typeface="华文细黑" panose="02010600040101010101" pitchFamily="2" charset="-122"/>
                          <a:cs typeface="+mn-cs"/>
                        </a:rPr>
                        <a:t>平台与西安认证平台。</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华文细黑" panose="02010600040101010101" pitchFamily="2" charset="-122"/>
                        <a:ea typeface="华文细黑" panose="02010600040101010101" pitchFamily="2"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华文细黑" panose="02010600040101010101" pitchFamily="2" charset="-122"/>
                          <a:ea typeface="华文细黑" panose="02010600040101010101" pitchFamily="2" charset="-122"/>
                          <a:cs typeface="+mn-cs"/>
                        </a:rPr>
                        <a:t>2</a:t>
                      </a:r>
                      <a:r>
                        <a:rPr lang="zh-CN" altLang="en-US" sz="1400" kern="1200" dirty="0">
                          <a:solidFill>
                            <a:schemeClr val="dk1"/>
                          </a:solidFill>
                          <a:latin typeface="华文细黑" panose="02010600040101010101" pitchFamily="2" charset="-122"/>
                          <a:ea typeface="华文细黑" panose="02010600040101010101" pitchFamily="2" charset="-122"/>
                          <a:cs typeface="+mn-cs"/>
                        </a:rPr>
                        <a:t>月底完成</a:t>
                      </a:r>
                    </a:p>
                  </a:txBody>
                  <a:tcPr anchor="ctr"/>
                </a:tc>
                <a:extLst>
                  <a:ext uri="{0D108BD9-81ED-4DB2-BD59-A6C34878D82A}">
                    <a16:rowId xmlns:a16="http://schemas.microsoft.com/office/drawing/2014/main" val="1762361805"/>
                  </a:ext>
                </a:extLst>
              </a:tr>
              <a:tr h="800222">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小程序</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华文细黑" panose="02010600040101010101" pitchFamily="2" charset="-122"/>
                          <a:ea typeface="华文细黑" panose="02010600040101010101" pitchFamily="2" charset="-122"/>
                          <a:cs typeface="+mn-cs"/>
                        </a:rPr>
                        <a:t>开发微信小程序，实现基于手机号、证件信息和人像的网证开通与注销服务，提供数字身份二维码功能。</a:t>
                      </a: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华文细黑" panose="02010600040101010101" pitchFamily="2" charset="-122"/>
                        <a:ea typeface="华文细黑" panose="02010600040101010101" pitchFamily="2" charset="-122"/>
                        <a:cs typeface="+mn-cs"/>
                      </a:endParaRPr>
                    </a:p>
                  </a:txBody>
                  <a:tcPr anchor="ct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华文细黑" panose="02010600040101010101" pitchFamily="2" charset="-122"/>
                          <a:ea typeface="华文细黑" panose="02010600040101010101" pitchFamily="2" charset="-122"/>
                          <a:cs typeface="+mn-cs"/>
                        </a:rPr>
                        <a:t>2</a:t>
                      </a:r>
                      <a:r>
                        <a:rPr lang="zh-CN" altLang="en-US" sz="1400" kern="1200" dirty="0">
                          <a:solidFill>
                            <a:schemeClr val="dk1"/>
                          </a:solidFill>
                          <a:latin typeface="华文细黑" panose="02010600040101010101" pitchFamily="2" charset="-122"/>
                          <a:ea typeface="华文细黑" panose="02010600040101010101" pitchFamily="2" charset="-122"/>
                          <a:cs typeface="+mn-cs"/>
                        </a:rPr>
                        <a:t>月底完成</a:t>
                      </a:r>
                    </a:p>
                  </a:txBody>
                  <a:tcPr anchor="ctr"/>
                </a:tc>
                <a:extLst>
                  <a:ext uri="{0D108BD9-81ED-4DB2-BD59-A6C34878D82A}">
                    <a16:rowId xmlns:a16="http://schemas.microsoft.com/office/drawing/2014/main" val="3623750617"/>
                  </a:ext>
                </a:extLst>
              </a:tr>
              <a:tr h="358298">
                <a:tc>
                  <a:txBody>
                    <a:bodyPr/>
                    <a:lstStyle/>
                    <a:p>
                      <a:r>
                        <a:rPr lang="zh-CN" altLang="en-US" sz="1400" dirty="0">
                          <a:latin typeface="华文细黑" panose="02010600040101010101" pitchFamily="2" charset="-122"/>
                          <a:ea typeface="华文细黑" panose="02010600040101010101" pitchFamily="2" charset="-122"/>
                        </a:rPr>
                        <a:t>示范应用场景接入</a:t>
                      </a:r>
                    </a:p>
                  </a:txBody>
                  <a:tcPr/>
                </a:tc>
                <a:tc>
                  <a:txBody>
                    <a:bodyPr/>
                    <a:lstStyle/>
                    <a:p>
                      <a:endParaRPr lang="zh-CN" altLang="en-US" sz="1400">
                        <a:latin typeface="华文细黑" panose="02010600040101010101" pitchFamily="2" charset="-122"/>
                        <a:ea typeface="华文细黑" panose="02010600040101010101" pitchFamily="2" charset="-122"/>
                      </a:endParaRP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tc>
                  <a:txBody>
                    <a:bodyPr/>
                    <a:lstStyle/>
                    <a:p>
                      <a:endParaRPr lang="zh-CN" altLang="en-US" sz="1400">
                        <a:latin typeface="华文细黑" panose="02010600040101010101" pitchFamily="2" charset="-122"/>
                        <a:ea typeface="华文细黑" panose="02010600040101010101" pitchFamily="2" charset="-122"/>
                      </a:endParaRPr>
                    </a:p>
                  </a:txBody>
                  <a:tcPr/>
                </a:tc>
                <a:extLst>
                  <a:ext uri="{0D108BD9-81ED-4DB2-BD59-A6C34878D82A}">
                    <a16:rowId xmlns:a16="http://schemas.microsoft.com/office/drawing/2014/main" val="2565570614"/>
                  </a:ext>
                </a:extLst>
              </a:tr>
              <a:tr h="358298">
                <a:tc>
                  <a:txBody>
                    <a:bodyPr/>
                    <a:lstStyle/>
                    <a:p>
                      <a:r>
                        <a:rPr lang="zh-CN" altLang="en-US" sz="1400" dirty="0">
                          <a:latin typeface="华文细黑" panose="02010600040101010101" pitchFamily="2" charset="-122"/>
                          <a:ea typeface="华文细黑" panose="02010600040101010101" pitchFamily="2" charset="-122"/>
                        </a:rPr>
                        <a:t>翼支付</a:t>
                      </a:r>
                      <a:r>
                        <a:rPr lang="en-US" altLang="zh-CN" sz="1400" dirty="0">
                          <a:latin typeface="华文细黑" panose="02010600040101010101" pitchFamily="2" charset="-122"/>
                          <a:ea typeface="华文细黑" panose="02010600040101010101" pitchFamily="2" charset="-122"/>
                        </a:rPr>
                        <a:t>APP</a:t>
                      </a:r>
                      <a:endParaRPr lang="zh-CN" altLang="en-US" sz="1400" dirty="0">
                        <a:latin typeface="华文细黑" panose="02010600040101010101" pitchFamily="2" charset="-122"/>
                        <a:ea typeface="华文细黑" panose="02010600040101010101" pitchFamily="2" charset="-122"/>
                      </a:endParaRPr>
                    </a:p>
                  </a:txBody>
                  <a:tcPr/>
                </a:tc>
                <a:tc>
                  <a:txBody>
                    <a:bodyPr/>
                    <a:lstStyle/>
                    <a:p>
                      <a:endParaRPr lang="zh-CN" altLang="en-US" sz="1400">
                        <a:latin typeface="华文细黑" panose="02010600040101010101" pitchFamily="2" charset="-122"/>
                        <a:ea typeface="华文细黑" panose="02010600040101010101" pitchFamily="2" charset="-122"/>
                      </a:endParaRP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extLst>
                  <a:ext uri="{0D108BD9-81ED-4DB2-BD59-A6C34878D82A}">
                    <a16:rowId xmlns:a16="http://schemas.microsoft.com/office/drawing/2014/main" val="2973316590"/>
                  </a:ext>
                </a:extLst>
              </a:tr>
              <a:tr h="395390">
                <a:tc>
                  <a:txBody>
                    <a:bodyPr/>
                    <a:lstStyle/>
                    <a:p>
                      <a:r>
                        <a:rPr lang="zh-CN" altLang="en-US" sz="1400" dirty="0">
                          <a:latin typeface="华文细黑" panose="02010600040101010101" pitchFamily="2" charset="-122"/>
                          <a:ea typeface="华文细黑" panose="02010600040101010101" pitchFamily="2" charset="-122"/>
                        </a:rPr>
                        <a:t>数科平台接口对接</a:t>
                      </a:r>
                    </a:p>
                  </a:txBody>
                  <a:tcPr/>
                </a:tc>
                <a:tc>
                  <a:txBody>
                    <a:bodyPr/>
                    <a:lstStyle/>
                    <a:p>
                      <a:r>
                        <a:rPr lang="zh-CN" altLang="en-US" sz="1400" dirty="0">
                          <a:latin typeface="华文细黑" panose="02010600040101010101" pitchFamily="2" charset="-122"/>
                          <a:ea typeface="华文细黑" panose="02010600040101010101" pitchFamily="2" charset="-122"/>
                        </a:rPr>
                        <a:t>对接西安认证平台</a:t>
                      </a:r>
                    </a:p>
                  </a:txBody>
                  <a:tcPr/>
                </a:tc>
                <a:tc>
                  <a:txBody>
                    <a:bodyPr/>
                    <a:lstStyle/>
                    <a:p>
                      <a:endParaRPr lang="zh-CN" altLang="en-US" sz="1400" dirty="0">
                        <a:latin typeface="华文细黑" panose="02010600040101010101" pitchFamily="2" charset="-122"/>
                        <a:ea typeface="华文细黑" panose="02010600040101010101" pitchFamily="2" charset="-122"/>
                      </a:endParaRPr>
                    </a:p>
                  </a:txBody>
                  <a:tcPr/>
                </a:tc>
                <a:tc>
                  <a:txBody>
                    <a:bodyPr/>
                    <a:lstStyle/>
                    <a:p>
                      <a:r>
                        <a:rPr lang="en-US" altLang="zh-CN" sz="1400" dirty="0">
                          <a:latin typeface="华文细黑" panose="02010600040101010101" pitchFamily="2" charset="-122"/>
                          <a:ea typeface="华文细黑" panose="02010600040101010101" pitchFamily="2" charset="-122"/>
                        </a:rPr>
                        <a:t>1</a:t>
                      </a:r>
                      <a:r>
                        <a:rPr lang="zh-CN" altLang="en-US" sz="1400" dirty="0">
                          <a:latin typeface="华文细黑" panose="02010600040101010101" pitchFamily="2" charset="-122"/>
                          <a:ea typeface="华文细黑" panose="02010600040101010101" pitchFamily="2" charset="-122"/>
                        </a:rPr>
                        <a:t>个月</a:t>
                      </a:r>
                    </a:p>
                  </a:txBody>
                  <a:tcPr/>
                </a:tc>
                <a:extLst>
                  <a:ext uri="{0D108BD9-81ED-4DB2-BD59-A6C34878D82A}">
                    <a16:rowId xmlns:a16="http://schemas.microsoft.com/office/drawing/2014/main" val="2869048591"/>
                  </a:ext>
                </a:extLst>
              </a:tr>
            </a:tbl>
          </a:graphicData>
        </a:graphic>
      </p:graphicFrame>
    </p:spTree>
    <p:extLst>
      <p:ext uri="{BB962C8B-B14F-4D97-AF65-F5344CB8AC3E}">
        <p14:creationId xmlns:p14="http://schemas.microsoft.com/office/powerpoint/2010/main" val="393328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 y="3244215"/>
            <a:ext cx="12193270" cy="769620"/>
          </a:xfrm>
          <a:prstGeom prst="rect">
            <a:avLst/>
          </a:prstGeom>
          <a:noFill/>
          <a:ln w="12700">
            <a:noFill/>
            <a:miter lim="800000"/>
          </a:ln>
        </p:spPr>
        <p:txBody>
          <a:bodyPr wrap="square" lIns="89996" tIns="46798" rIns="89996" bIns="46798" rtlCol="0" anchor="t">
            <a:spAutoFit/>
          </a:bodyPr>
          <a:lstStyle/>
          <a:p>
            <a:pPr algn="ctr"/>
            <a:r>
              <a:rPr lang="zh-CN" altLang="en-US" sz="4400" b="1" dirty="0">
                <a:solidFill>
                  <a:srgbClr val="C00000"/>
                </a:solidFill>
                <a:latin typeface="华文细黑" panose="02010600040101010101" pitchFamily="2" charset="-122"/>
                <a:ea typeface="华文细黑" panose="02010600040101010101" pitchFamily="2" charset="-122"/>
                <a:sym typeface="+mn-ea"/>
              </a:rPr>
              <a:t>以上汇报，请领导指示！</a:t>
            </a:r>
            <a:endParaRPr lang="en-US" altLang="zh-CN" sz="4400" b="1" dirty="0">
              <a:solidFill>
                <a:srgbClr val="C00000"/>
              </a:solidFill>
              <a:latin typeface="华文细黑" panose="02010600040101010101" pitchFamily="2" charset="-122"/>
              <a:ea typeface="华文细黑" panose="02010600040101010101" pitchFamily="2" charset="-122"/>
              <a:sym typeface="+mn-ea"/>
            </a:endParaRPr>
          </a:p>
        </p:txBody>
      </p:sp>
    </p:spTree>
    <p:extLst>
      <p:ext uri="{BB962C8B-B14F-4D97-AF65-F5344CB8AC3E}">
        <p14:creationId xmlns:p14="http://schemas.microsoft.com/office/powerpoint/2010/main" val="16127951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026" y="140021"/>
            <a:ext cx="11688319" cy="658085"/>
          </a:xfrm>
        </p:spPr>
        <p:txBody>
          <a:bodyPr/>
          <a:lstStyle/>
          <a:p>
            <a:r>
              <a:rPr lang="zh-CN" altLang="en-US" dirty="0"/>
              <a:t>一、背景（</a:t>
            </a:r>
            <a:r>
              <a:rPr lang="en-US" altLang="zh-CN" dirty="0"/>
              <a:t>1/6</a:t>
            </a:r>
            <a:r>
              <a:rPr lang="zh-CN" altLang="en-US" dirty="0"/>
              <a:t>）融合创新，打造中国电信新一代“云</a:t>
            </a:r>
            <a:r>
              <a:rPr lang="en-US" altLang="zh-CN" dirty="0"/>
              <a:t>SIM</a:t>
            </a:r>
            <a:r>
              <a:rPr lang="zh-CN" altLang="en-US" dirty="0"/>
              <a:t>卡”</a:t>
            </a:r>
          </a:p>
        </p:txBody>
      </p:sp>
      <p:grpSp>
        <p:nvGrpSpPr>
          <p:cNvPr id="51" name="组合 50">
            <a:extLst>
              <a:ext uri="{FF2B5EF4-FFF2-40B4-BE49-F238E27FC236}">
                <a16:creationId xmlns:a16="http://schemas.microsoft.com/office/drawing/2014/main" id="{7F383273-89C6-4481-B01F-0A0FF7A4DD65}"/>
              </a:ext>
            </a:extLst>
          </p:cNvPr>
          <p:cNvGrpSpPr/>
          <p:nvPr/>
        </p:nvGrpSpPr>
        <p:grpSpPr>
          <a:xfrm>
            <a:off x="4079776" y="3756376"/>
            <a:ext cx="893483" cy="980198"/>
            <a:chOff x="3038364" y="3114107"/>
            <a:chExt cx="893483" cy="980198"/>
          </a:xfrm>
        </p:grpSpPr>
        <p:pic>
          <p:nvPicPr>
            <p:cNvPr id="52" name="图形 51">
              <a:extLst>
                <a:ext uri="{FF2B5EF4-FFF2-40B4-BE49-F238E27FC236}">
                  <a16:creationId xmlns:a16="http://schemas.microsoft.com/office/drawing/2014/main" id="{FD76C363-2589-406B-91BB-D0BC1AB7B1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1958" y="3114107"/>
              <a:ext cx="666297" cy="666297"/>
            </a:xfrm>
            <a:prstGeom prst="rect">
              <a:avLst/>
            </a:prstGeom>
          </p:spPr>
        </p:pic>
        <p:sp>
          <p:nvSpPr>
            <p:cNvPr id="53" name="文本框 52">
              <a:extLst>
                <a:ext uri="{FF2B5EF4-FFF2-40B4-BE49-F238E27FC236}">
                  <a16:creationId xmlns:a16="http://schemas.microsoft.com/office/drawing/2014/main" id="{748B417C-FD71-4777-828B-D612D0E656EE}"/>
                </a:ext>
              </a:extLst>
            </p:cNvPr>
            <p:cNvSpPr txBox="1"/>
            <p:nvPr/>
          </p:nvSpPr>
          <p:spPr bwMode="auto">
            <a:xfrm>
              <a:off x="3038364" y="3784351"/>
              <a:ext cx="893483"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云</a:t>
              </a:r>
              <a:r>
                <a:rPr lang="en-US" altLang="zh-CN" sz="1400" b="1" dirty="0">
                  <a:latin typeface="微软雅黑" panose="020B0503020204020204" pitchFamily="34" charset="-122"/>
                  <a:ea typeface="微软雅黑" panose="020B0503020204020204" pitchFamily="34" charset="-122"/>
                </a:rPr>
                <a:t>SIM</a:t>
              </a:r>
              <a:r>
                <a:rPr lang="zh-CN" altLang="en-US" sz="1400" b="1" dirty="0">
                  <a:latin typeface="微软雅黑" panose="020B0503020204020204" pitchFamily="34" charset="-122"/>
                  <a:ea typeface="微软雅黑" panose="020B0503020204020204" pitchFamily="34" charset="-122"/>
                </a:rPr>
                <a:t>卡</a:t>
              </a:r>
            </a:p>
          </p:txBody>
        </p:sp>
      </p:grpSp>
      <p:grpSp>
        <p:nvGrpSpPr>
          <p:cNvPr id="9" name="组合 8">
            <a:extLst>
              <a:ext uri="{FF2B5EF4-FFF2-40B4-BE49-F238E27FC236}">
                <a16:creationId xmlns:a16="http://schemas.microsoft.com/office/drawing/2014/main" id="{1FE87C6B-2429-4934-A018-3C110DE92161}"/>
              </a:ext>
            </a:extLst>
          </p:cNvPr>
          <p:cNvGrpSpPr/>
          <p:nvPr/>
        </p:nvGrpSpPr>
        <p:grpSpPr>
          <a:xfrm>
            <a:off x="2135560" y="2276872"/>
            <a:ext cx="950800" cy="841218"/>
            <a:chOff x="1220436" y="2112470"/>
            <a:chExt cx="950800" cy="841218"/>
          </a:xfrm>
        </p:grpSpPr>
        <p:pic>
          <p:nvPicPr>
            <p:cNvPr id="28" name="图形 27" descr="员工徽章">
              <a:extLst>
                <a:ext uri="{FF2B5EF4-FFF2-40B4-BE49-F238E27FC236}">
                  <a16:creationId xmlns:a16="http://schemas.microsoft.com/office/drawing/2014/main" id="{76CE29E0-C2FB-48D3-9357-FB4DA2A81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5601" y="2112470"/>
              <a:ext cx="660471" cy="660471"/>
            </a:xfrm>
            <a:prstGeom prst="rect">
              <a:avLst/>
            </a:prstGeom>
          </p:spPr>
        </p:pic>
        <p:sp>
          <p:nvSpPr>
            <p:cNvPr id="54" name="文本框 53">
              <a:extLst>
                <a:ext uri="{FF2B5EF4-FFF2-40B4-BE49-F238E27FC236}">
                  <a16:creationId xmlns:a16="http://schemas.microsoft.com/office/drawing/2014/main" id="{6C8ADE5D-96CD-4506-9296-E59098A1185F}"/>
                </a:ext>
              </a:extLst>
            </p:cNvPr>
            <p:cNvSpPr txBox="1"/>
            <p:nvPr/>
          </p:nvSpPr>
          <p:spPr bwMode="auto">
            <a:xfrm>
              <a:off x="1220436" y="2676689"/>
              <a:ext cx="950800" cy="276999"/>
            </a:xfrm>
            <a:prstGeom prst="rect">
              <a:avLst/>
            </a:prstGeom>
            <a:noFill/>
            <a:ln w="12700">
              <a:noFill/>
              <a:miter lim="800000"/>
            </a:ln>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数字身份</a:t>
              </a:r>
              <a:endParaRPr lang="zh-CN" altLang="en-US" sz="1200" dirty="0"/>
            </a:p>
          </p:txBody>
        </p:sp>
      </p:grpSp>
      <p:grpSp>
        <p:nvGrpSpPr>
          <p:cNvPr id="10" name="组合 9">
            <a:extLst>
              <a:ext uri="{FF2B5EF4-FFF2-40B4-BE49-F238E27FC236}">
                <a16:creationId xmlns:a16="http://schemas.microsoft.com/office/drawing/2014/main" id="{8444ABFC-5AAE-4B29-9446-20F7A57C4311}"/>
              </a:ext>
            </a:extLst>
          </p:cNvPr>
          <p:cNvGrpSpPr/>
          <p:nvPr/>
        </p:nvGrpSpPr>
        <p:grpSpPr>
          <a:xfrm>
            <a:off x="2135560" y="3286333"/>
            <a:ext cx="950800" cy="802518"/>
            <a:chOff x="1236882" y="3168340"/>
            <a:chExt cx="950800" cy="802518"/>
          </a:xfrm>
        </p:grpSpPr>
        <p:pic>
          <p:nvPicPr>
            <p:cNvPr id="29" name="图形 28" descr="钱包">
              <a:extLst>
                <a:ext uri="{FF2B5EF4-FFF2-40B4-BE49-F238E27FC236}">
                  <a16:creationId xmlns:a16="http://schemas.microsoft.com/office/drawing/2014/main" id="{F0FED1F7-6AD8-421E-819E-3294F3BE1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2047" y="3168340"/>
              <a:ext cx="660471" cy="660471"/>
            </a:xfrm>
            <a:prstGeom prst="rect">
              <a:avLst/>
            </a:prstGeom>
          </p:spPr>
        </p:pic>
        <p:sp>
          <p:nvSpPr>
            <p:cNvPr id="55" name="文本框 54">
              <a:extLst>
                <a:ext uri="{FF2B5EF4-FFF2-40B4-BE49-F238E27FC236}">
                  <a16:creationId xmlns:a16="http://schemas.microsoft.com/office/drawing/2014/main" id="{F794E1BD-B6DF-45CF-A935-F7E89E36D45A}"/>
                </a:ext>
              </a:extLst>
            </p:cNvPr>
            <p:cNvSpPr txBox="1"/>
            <p:nvPr/>
          </p:nvSpPr>
          <p:spPr bwMode="auto">
            <a:xfrm>
              <a:off x="1236882" y="3693859"/>
              <a:ext cx="950800" cy="276999"/>
            </a:xfrm>
            <a:prstGeom prst="rect">
              <a:avLst/>
            </a:prstGeom>
            <a:noFill/>
            <a:ln w="12700">
              <a:noFill/>
              <a:miter lim="800000"/>
            </a:ln>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数币钱包</a:t>
              </a:r>
              <a:endParaRPr lang="zh-CN" altLang="en-US" sz="1200" dirty="0"/>
            </a:p>
          </p:txBody>
        </p:sp>
      </p:grpSp>
      <p:cxnSp>
        <p:nvCxnSpPr>
          <p:cNvPr id="13" name="连接符: 肘形 12">
            <a:extLst>
              <a:ext uri="{FF2B5EF4-FFF2-40B4-BE49-F238E27FC236}">
                <a16:creationId xmlns:a16="http://schemas.microsoft.com/office/drawing/2014/main" id="{5E749D5F-A6D0-4766-9C6C-D1FEFB7A23A7}"/>
              </a:ext>
            </a:extLst>
          </p:cNvPr>
          <p:cNvCxnSpPr>
            <a:stCxn id="28" idx="3"/>
            <a:endCxn id="52" idx="1"/>
          </p:cNvCxnSpPr>
          <p:nvPr/>
        </p:nvCxnSpPr>
        <p:spPr>
          <a:xfrm>
            <a:off x="2941196" y="2607108"/>
            <a:ext cx="1252174" cy="1482417"/>
          </a:xfrm>
          <a:prstGeom prst="bentConnector3">
            <a:avLst/>
          </a:prstGeom>
          <a:ln w="19050">
            <a:tailEnd type="triangle"/>
          </a:ln>
        </p:spPr>
        <p:style>
          <a:lnRef idx="2">
            <a:schemeClr val="dk1"/>
          </a:lnRef>
          <a:fillRef idx="0">
            <a:schemeClr val="dk1"/>
          </a:fillRef>
          <a:effectRef idx="1">
            <a:schemeClr val="dk1"/>
          </a:effectRef>
          <a:fontRef idx="minor">
            <a:schemeClr val="tx1"/>
          </a:fontRef>
        </p:style>
      </p:cxnSp>
      <p:cxnSp>
        <p:nvCxnSpPr>
          <p:cNvPr id="58" name="连接符: 肘形 57">
            <a:extLst>
              <a:ext uri="{FF2B5EF4-FFF2-40B4-BE49-F238E27FC236}">
                <a16:creationId xmlns:a16="http://schemas.microsoft.com/office/drawing/2014/main" id="{4C8AA737-9017-499B-8865-DFBB1EAA12B3}"/>
              </a:ext>
            </a:extLst>
          </p:cNvPr>
          <p:cNvCxnSpPr>
            <a:cxnSpLocks/>
            <a:stCxn id="29" idx="3"/>
            <a:endCxn id="52" idx="1"/>
          </p:cNvCxnSpPr>
          <p:nvPr/>
        </p:nvCxnSpPr>
        <p:spPr>
          <a:xfrm>
            <a:off x="2941196" y="3616569"/>
            <a:ext cx="1252174" cy="472956"/>
          </a:xfrm>
          <a:prstGeom prst="bentConnector3">
            <a:avLst/>
          </a:prstGeom>
          <a:ln w="19050">
            <a:tailEnd type="triangle"/>
          </a:ln>
        </p:spPr>
        <p:style>
          <a:lnRef idx="2">
            <a:schemeClr val="dk1"/>
          </a:lnRef>
          <a:fillRef idx="0">
            <a:schemeClr val="dk1"/>
          </a:fillRef>
          <a:effectRef idx="1">
            <a:schemeClr val="dk1"/>
          </a:effectRef>
          <a:fontRef idx="minor">
            <a:schemeClr val="tx1"/>
          </a:fontRef>
        </p:style>
      </p:cxnSp>
      <p:cxnSp>
        <p:nvCxnSpPr>
          <p:cNvPr id="60" name="连接符: 肘形 59">
            <a:extLst>
              <a:ext uri="{FF2B5EF4-FFF2-40B4-BE49-F238E27FC236}">
                <a16:creationId xmlns:a16="http://schemas.microsoft.com/office/drawing/2014/main" id="{A4EEF614-65FA-4F5D-8D30-69AACA1E59B7}"/>
              </a:ext>
            </a:extLst>
          </p:cNvPr>
          <p:cNvCxnSpPr>
            <a:cxnSpLocks/>
            <a:stCxn id="33" idx="17"/>
            <a:endCxn id="52" idx="1"/>
          </p:cNvCxnSpPr>
          <p:nvPr/>
        </p:nvCxnSpPr>
        <p:spPr>
          <a:xfrm flipV="1">
            <a:off x="2604697" y="4089525"/>
            <a:ext cx="1588673" cy="1472662"/>
          </a:xfrm>
          <a:prstGeom prst="bentConnector3">
            <a:avLst>
              <a:gd name="adj1" fmla="val 60792"/>
            </a:avLst>
          </a:prstGeom>
          <a:ln w="19050">
            <a:tailEnd type="triangle"/>
          </a:ln>
        </p:spPr>
        <p:style>
          <a:lnRef idx="2">
            <a:schemeClr val="dk1"/>
          </a:lnRef>
          <a:fillRef idx="0">
            <a:schemeClr val="dk1"/>
          </a:fillRef>
          <a:effectRef idx="1">
            <a:schemeClr val="dk1"/>
          </a:effectRef>
          <a:fontRef idx="minor">
            <a:schemeClr val="tx1"/>
          </a:fontRef>
        </p:style>
      </p:cxnSp>
      <p:sp>
        <p:nvSpPr>
          <p:cNvPr id="64" name="文本框 63">
            <a:extLst>
              <a:ext uri="{FF2B5EF4-FFF2-40B4-BE49-F238E27FC236}">
                <a16:creationId xmlns:a16="http://schemas.microsoft.com/office/drawing/2014/main" id="{D3E03925-5DB4-4422-9764-39A5F97CAC61}"/>
              </a:ext>
            </a:extLst>
          </p:cNvPr>
          <p:cNvSpPr txBox="1"/>
          <p:nvPr/>
        </p:nvSpPr>
        <p:spPr bwMode="auto">
          <a:xfrm>
            <a:off x="401944" y="2413056"/>
            <a:ext cx="1792597" cy="461665"/>
          </a:xfrm>
          <a:prstGeom prst="rect">
            <a:avLst/>
          </a:prstGeom>
          <a:noFill/>
          <a:ln w="12700">
            <a:noFill/>
            <a:miter lim="800000"/>
          </a:ln>
        </p:spPr>
        <p:txBody>
          <a:bodyPr wrap="square">
            <a:spAutoFit/>
          </a:bodyPr>
          <a:lstStyle/>
          <a:p>
            <a:r>
              <a:rPr lang="en-US" altLang="zh-CN" sz="1200" b="1" dirty="0">
                <a:latin typeface="微软雅黑" panose="020B0503020204020204" pitchFamily="34" charset="-122"/>
                <a:ea typeface="微软雅黑" panose="020B0503020204020204" pitchFamily="34" charset="-122"/>
              </a:rPr>
              <a:t>2022</a:t>
            </a:r>
            <a:r>
              <a:rPr lang="zh-CN" altLang="en-US" sz="1200" b="1" dirty="0">
                <a:latin typeface="微软雅黑" panose="020B0503020204020204" pitchFamily="34" charset="-122"/>
                <a:ea typeface="微软雅黑" panose="020B0503020204020204" pitchFamily="34" charset="-122"/>
              </a:rPr>
              <a:t>年</a:t>
            </a:r>
            <a:r>
              <a:rPr lang="en-US" altLang="zh-CN" sz="1200" b="1" dirty="0">
                <a:latin typeface="微软雅黑" panose="020B0503020204020204" pitchFamily="34" charset="-122"/>
                <a:ea typeface="微软雅黑" panose="020B0503020204020204" pitchFamily="34" charset="-122"/>
              </a:rPr>
              <a:t>2</a:t>
            </a:r>
            <a:r>
              <a:rPr lang="zh-CN" altLang="en-US" sz="1200" b="1" dirty="0">
                <a:latin typeface="微软雅黑" panose="020B0503020204020204" pitchFamily="34" charset="-122"/>
                <a:ea typeface="微软雅黑" panose="020B0503020204020204" pitchFamily="34" charset="-122"/>
              </a:rPr>
              <a:t>月底，产品能力达到行业领先水平</a:t>
            </a:r>
            <a:endParaRPr lang="zh-CN" altLang="en-US" sz="1200" b="1" dirty="0"/>
          </a:p>
        </p:txBody>
      </p:sp>
      <p:sp>
        <p:nvSpPr>
          <p:cNvPr id="65" name="文本框 64">
            <a:extLst>
              <a:ext uri="{FF2B5EF4-FFF2-40B4-BE49-F238E27FC236}">
                <a16:creationId xmlns:a16="http://schemas.microsoft.com/office/drawing/2014/main" id="{62B00B6C-A4ED-4B20-A621-8EF889472F7F}"/>
              </a:ext>
            </a:extLst>
          </p:cNvPr>
          <p:cNvSpPr txBox="1"/>
          <p:nvPr/>
        </p:nvSpPr>
        <p:spPr bwMode="auto">
          <a:xfrm>
            <a:off x="340057" y="908720"/>
            <a:ext cx="11372517" cy="872868"/>
          </a:xfrm>
          <a:prstGeom prst="rect">
            <a:avLst/>
          </a:prstGeom>
          <a:noFill/>
          <a:ln w="12700">
            <a:noFill/>
            <a:miter lim="800000"/>
          </a:ln>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C00000"/>
                </a:solidFill>
                <a:latin typeface="华文细黑" panose="02010600040101010101" pitchFamily="2" charset="-122"/>
                <a:ea typeface="华文细黑" panose="02010600040101010101" pitchFamily="2" charset="-122"/>
              </a:rPr>
              <a:t>将</a:t>
            </a:r>
            <a:r>
              <a:rPr lang="zh-CN" altLang="en-US" b="1" dirty="0">
                <a:solidFill>
                  <a:srgbClr val="C00000"/>
                </a:solidFill>
                <a:effectLst/>
                <a:latin typeface="华文细黑" panose="02010600040101010101" pitchFamily="2" charset="-122"/>
                <a:ea typeface="华文细黑" panose="02010600040101010101" pitchFamily="2" charset="-122"/>
              </a:rPr>
              <a:t>数字身份、数币钱包、数字资产</a:t>
            </a:r>
            <a:r>
              <a:rPr lang="en-US" altLang="zh-CN" b="1" dirty="0">
                <a:solidFill>
                  <a:srgbClr val="C00000"/>
                </a:solidFill>
                <a:effectLst/>
                <a:latin typeface="华文细黑" panose="02010600040101010101" pitchFamily="2" charset="-122"/>
                <a:ea typeface="华文细黑" panose="02010600040101010101" pitchFamily="2" charset="-122"/>
              </a:rPr>
              <a:t>(NFT)</a:t>
            </a:r>
            <a:r>
              <a:rPr lang="zh-CN" altLang="en-US" b="1" dirty="0">
                <a:solidFill>
                  <a:srgbClr val="C00000"/>
                </a:solidFill>
                <a:effectLst/>
                <a:latin typeface="华文细黑" panose="02010600040101010101" pitchFamily="2" charset="-122"/>
                <a:ea typeface="华文细黑" panose="02010600040101010101" pitchFamily="2" charset="-122"/>
              </a:rPr>
              <a:t>、一卡通等核心功能</a:t>
            </a:r>
            <a:r>
              <a:rPr lang="zh-CN" altLang="en-US" b="1" dirty="0">
                <a:solidFill>
                  <a:srgbClr val="C00000"/>
                </a:solidFill>
                <a:latin typeface="华文细黑" panose="02010600040101010101" pitchFamily="2" charset="-122"/>
                <a:ea typeface="华文细黑" panose="02010600040101010101" pitchFamily="2" charset="-122"/>
              </a:rPr>
              <a:t>进行</a:t>
            </a:r>
            <a:r>
              <a:rPr lang="zh-CN" altLang="en-US" b="1" dirty="0">
                <a:solidFill>
                  <a:srgbClr val="C00000"/>
                </a:solidFill>
                <a:effectLst/>
                <a:latin typeface="华文细黑" panose="02010600040101010101" pitchFamily="2" charset="-122"/>
                <a:ea typeface="华文细黑" panose="02010600040101010101" pitchFamily="2" charset="-122"/>
              </a:rPr>
              <a:t>整合，贯通数字世界与真实世界，虚实合一、创新融合，形成“云</a:t>
            </a:r>
            <a:r>
              <a:rPr lang="en-US" altLang="zh-CN" b="1" dirty="0">
                <a:solidFill>
                  <a:srgbClr val="C00000"/>
                </a:solidFill>
                <a:effectLst/>
                <a:latin typeface="华文细黑" panose="02010600040101010101" pitchFamily="2" charset="-122"/>
                <a:ea typeface="华文细黑" panose="02010600040101010101" pitchFamily="2" charset="-122"/>
              </a:rPr>
              <a:t>SIM</a:t>
            </a:r>
            <a:r>
              <a:rPr lang="zh-CN" altLang="en-US" b="1" dirty="0">
                <a:solidFill>
                  <a:srgbClr val="C00000"/>
                </a:solidFill>
                <a:effectLst/>
                <a:latin typeface="华文细黑" panose="02010600040101010101" pitchFamily="2" charset="-122"/>
                <a:ea typeface="华文细黑" panose="02010600040101010101" pitchFamily="2" charset="-122"/>
              </a:rPr>
              <a:t>卡”统一产品，形成差异化竞争，发展新用户，抢占“第二卡槽” 。</a:t>
            </a:r>
            <a:endParaRPr lang="en-US" altLang="zh-CN" b="1" dirty="0">
              <a:solidFill>
                <a:srgbClr val="C00000"/>
              </a:solidFill>
              <a:effectLst/>
              <a:latin typeface="华文细黑" panose="02010600040101010101" pitchFamily="2" charset="-122"/>
              <a:ea typeface="华文细黑" panose="02010600040101010101" pitchFamily="2" charset="-122"/>
            </a:endParaRPr>
          </a:p>
        </p:txBody>
      </p:sp>
      <p:sp>
        <p:nvSpPr>
          <p:cNvPr id="73" name="文本框 72">
            <a:extLst>
              <a:ext uri="{FF2B5EF4-FFF2-40B4-BE49-F238E27FC236}">
                <a16:creationId xmlns:a16="http://schemas.microsoft.com/office/drawing/2014/main" id="{49740995-0F2D-4471-A205-0E39D282F2E5}"/>
              </a:ext>
            </a:extLst>
          </p:cNvPr>
          <p:cNvSpPr txBox="1"/>
          <p:nvPr/>
        </p:nvSpPr>
        <p:spPr bwMode="auto">
          <a:xfrm>
            <a:off x="6894500" y="3190442"/>
            <a:ext cx="899895" cy="309954"/>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手机应用</a:t>
            </a:r>
          </a:p>
        </p:txBody>
      </p:sp>
      <p:grpSp>
        <p:nvGrpSpPr>
          <p:cNvPr id="95" name="组合 94">
            <a:extLst>
              <a:ext uri="{FF2B5EF4-FFF2-40B4-BE49-F238E27FC236}">
                <a16:creationId xmlns:a16="http://schemas.microsoft.com/office/drawing/2014/main" id="{A0229B11-29FB-4296-85BA-930AE9D4551C}"/>
              </a:ext>
            </a:extLst>
          </p:cNvPr>
          <p:cNvGrpSpPr/>
          <p:nvPr/>
        </p:nvGrpSpPr>
        <p:grpSpPr>
          <a:xfrm>
            <a:off x="6892238" y="4876236"/>
            <a:ext cx="903101" cy="1026297"/>
            <a:chOff x="6844935" y="4635268"/>
            <a:chExt cx="903101" cy="1026297"/>
          </a:xfrm>
        </p:grpSpPr>
        <p:grpSp>
          <p:nvGrpSpPr>
            <p:cNvPr id="90" name="组合 89">
              <a:extLst>
                <a:ext uri="{FF2B5EF4-FFF2-40B4-BE49-F238E27FC236}">
                  <a16:creationId xmlns:a16="http://schemas.microsoft.com/office/drawing/2014/main" id="{DC9FED4B-C02E-417E-833D-F044B8DE17BD}"/>
                </a:ext>
              </a:extLst>
            </p:cNvPr>
            <p:cNvGrpSpPr/>
            <p:nvPr/>
          </p:nvGrpSpPr>
          <p:grpSpPr>
            <a:xfrm>
              <a:off x="6986301" y="4635268"/>
              <a:ext cx="572276" cy="547066"/>
              <a:chOff x="9499844" y="2111446"/>
              <a:chExt cx="330926" cy="316348"/>
            </a:xfrm>
            <a:solidFill>
              <a:srgbClr val="E4004F"/>
            </a:solidFill>
          </p:grpSpPr>
          <p:sp>
            <p:nvSpPr>
              <p:cNvPr id="85" name="任意多边形: 形状 84">
                <a:extLst>
                  <a:ext uri="{FF2B5EF4-FFF2-40B4-BE49-F238E27FC236}">
                    <a16:creationId xmlns:a16="http://schemas.microsoft.com/office/drawing/2014/main" id="{518E01CD-0E32-4296-8FBF-C908989C13E3}"/>
                  </a:ext>
                </a:extLst>
              </p:cNvPr>
              <p:cNvSpPr/>
              <p:nvPr/>
            </p:nvSpPr>
            <p:spPr>
              <a:xfrm>
                <a:off x="9623457" y="2311771"/>
                <a:ext cx="206385" cy="116023"/>
              </a:xfrm>
              <a:custGeom>
                <a:avLst/>
                <a:gdLst>
                  <a:gd name="connsiteX0" fmla="*/ 152277 w 206385"/>
                  <a:gd name="connsiteY0" fmla="*/ 0 h 116023"/>
                  <a:gd name="connsiteX1" fmla="*/ 115204 w 206385"/>
                  <a:gd name="connsiteY1" fmla="*/ 21567 h 116023"/>
                  <a:gd name="connsiteX2" fmla="*/ 115259 w 206385"/>
                  <a:gd name="connsiteY2" fmla="*/ 21621 h 116023"/>
                  <a:gd name="connsiteX3" fmla="*/ 109308 w 206385"/>
                  <a:gd name="connsiteY3" fmla="*/ 27573 h 116023"/>
                  <a:gd name="connsiteX4" fmla="*/ 115259 w 206385"/>
                  <a:gd name="connsiteY4" fmla="*/ 45700 h 116023"/>
                  <a:gd name="connsiteX5" fmla="*/ 103247 w 206385"/>
                  <a:gd name="connsiteY5" fmla="*/ 109362 h 116023"/>
                  <a:gd name="connsiteX6" fmla="*/ 91235 w 206385"/>
                  <a:gd name="connsiteY6" fmla="*/ 45700 h 116023"/>
                  <a:gd name="connsiteX7" fmla="*/ 97187 w 206385"/>
                  <a:gd name="connsiteY7" fmla="*/ 27573 h 116023"/>
                  <a:gd name="connsiteX8" fmla="*/ 91235 w 206385"/>
                  <a:gd name="connsiteY8" fmla="*/ 21621 h 116023"/>
                  <a:gd name="connsiteX9" fmla="*/ 91290 w 206385"/>
                  <a:gd name="connsiteY9" fmla="*/ 21567 h 116023"/>
                  <a:gd name="connsiteX10" fmla="*/ 54217 w 206385"/>
                  <a:gd name="connsiteY10" fmla="*/ 0 h 116023"/>
                  <a:gd name="connsiteX11" fmla="*/ 11903 w 206385"/>
                  <a:gd name="connsiteY11" fmla="*/ 29374 h 116023"/>
                  <a:gd name="connsiteX12" fmla="*/ 0 w 206385"/>
                  <a:gd name="connsiteY12" fmla="*/ 59131 h 116023"/>
                  <a:gd name="connsiteX13" fmla="*/ 0 w 206385"/>
                  <a:gd name="connsiteY13" fmla="*/ 95439 h 116023"/>
                  <a:gd name="connsiteX14" fmla="*/ 20584 w 206385"/>
                  <a:gd name="connsiteY14" fmla="*/ 116023 h 116023"/>
                  <a:gd name="connsiteX15" fmla="*/ 185801 w 206385"/>
                  <a:gd name="connsiteY15" fmla="*/ 116023 h 116023"/>
                  <a:gd name="connsiteX16" fmla="*/ 206385 w 206385"/>
                  <a:gd name="connsiteY16" fmla="*/ 95439 h 116023"/>
                  <a:gd name="connsiteX17" fmla="*/ 206385 w 206385"/>
                  <a:gd name="connsiteY17" fmla="*/ 59076 h 116023"/>
                  <a:gd name="connsiteX18" fmla="*/ 194483 w 206385"/>
                  <a:gd name="connsiteY18" fmla="*/ 29320 h 116023"/>
                  <a:gd name="connsiteX19" fmla="*/ 152277 w 206385"/>
                  <a:gd name="connsiteY19" fmla="*/ 0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6385" h="116023">
                    <a:moveTo>
                      <a:pt x="152277" y="0"/>
                    </a:moveTo>
                    <a:cubicBezTo>
                      <a:pt x="142761" y="11231"/>
                      <a:pt x="129671" y="18846"/>
                      <a:pt x="115204" y="21567"/>
                    </a:cubicBezTo>
                    <a:lnTo>
                      <a:pt x="115259" y="21621"/>
                    </a:lnTo>
                    <a:lnTo>
                      <a:pt x="109308" y="27573"/>
                    </a:lnTo>
                    <a:lnTo>
                      <a:pt x="115259" y="45700"/>
                    </a:lnTo>
                    <a:lnTo>
                      <a:pt x="103247" y="109362"/>
                    </a:lnTo>
                    <a:lnTo>
                      <a:pt x="91235" y="45700"/>
                    </a:lnTo>
                    <a:lnTo>
                      <a:pt x="97187" y="27573"/>
                    </a:lnTo>
                    <a:lnTo>
                      <a:pt x="91235" y="21621"/>
                    </a:lnTo>
                    <a:lnTo>
                      <a:pt x="91290" y="21567"/>
                    </a:lnTo>
                    <a:cubicBezTo>
                      <a:pt x="76548" y="18782"/>
                      <a:pt x="63554" y="11029"/>
                      <a:pt x="54217" y="0"/>
                    </a:cubicBezTo>
                    <a:cubicBezTo>
                      <a:pt x="38240" y="6773"/>
                      <a:pt x="23834" y="16774"/>
                      <a:pt x="11903" y="29374"/>
                    </a:cubicBezTo>
                    <a:cubicBezTo>
                      <a:pt x="4282" y="37410"/>
                      <a:pt x="24" y="48056"/>
                      <a:pt x="0" y="59131"/>
                    </a:cubicBezTo>
                    <a:lnTo>
                      <a:pt x="0" y="95439"/>
                    </a:lnTo>
                    <a:cubicBezTo>
                      <a:pt x="0" y="106796"/>
                      <a:pt x="9227" y="116023"/>
                      <a:pt x="20584" y="116023"/>
                    </a:cubicBezTo>
                    <a:lnTo>
                      <a:pt x="185801" y="116023"/>
                    </a:lnTo>
                    <a:cubicBezTo>
                      <a:pt x="197158" y="116023"/>
                      <a:pt x="206385" y="106796"/>
                      <a:pt x="206385" y="95439"/>
                    </a:cubicBezTo>
                    <a:lnTo>
                      <a:pt x="206385" y="59076"/>
                    </a:lnTo>
                    <a:cubicBezTo>
                      <a:pt x="206385" y="47993"/>
                      <a:pt x="202072" y="37346"/>
                      <a:pt x="194483" y="29320"/>
                    </a:cubicBezTo>
                    <a:cubicBezTo>
                      <a:pt x="182578" y="16750"/>
                      <a:pt x="168211" y="6769"/>
                      <a:pt x="152277" y="0"/>
                    </a:cubicBezTo>
                    <a:close/>
                  </a:path>
                </a:pathLst>
              </a:custGeom>
              <a:grpFill/>
              <a:ln w="1744"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24A7A3E-7FA2-4C68-8D2C-8BF2802F16EF}"/>
                  </a:ext>
                </a:extLst>
              </p:cNvPr>
              <p:cNvSpPr/>
              <p:nvPr/>
            </p:nvSpPr>
            <p:spPr>
              <a:xfrm>
                <a:off x="9632575" y="2170987"/>
                <a:ext cx="188094" cy="148155"/>
              </a:xfrm>
              <a:custGeom>
                <a:avLst/>
                <a:gdLst>
                  <a:gd name="connsiteX0" fmla="*/ 94074 w 188094"/>
                  <a:gd name="connsiteY0" fmla="*/ 148155 h 148155"/>
                  <a:gd name="connsiteX1" fmla="*/ 142722 w 188094"/>
                  <a:gd name="connsiteY1" fmla="*/ 99507 h 148155"/>
                  <a:gd name="connsiteX2" fmla="*/ 142722 w 188094"/>
                  <a:gd name="connsiteY2" fmla="*/ 92355 h 148155"/>
                  <a:gd name="connsiteX3" fmla="*/ 144470 w 188094"/>
                  <a:gd name="connsiteY3" fmla="*/ 91481 h 148155"/>
                  <a:gd name="connsiteX4" fmla="*/ 156099 w 188094"/>
                  <a:gd name="connsiteY4" fmla="*/ 72535 h 148155"/>
                  <a:gd name="connsiteX5" fmla="*/ 156099 w 188094"/>
                  <a:gd name="connsiteY5" fmla="*/ 56101 h 148155"/>
                  <a:gd name="connsiteX6" fmla="*/ 184655 w 188094"/>
                  <a:gd name="connsiteY6" fmla="*/ 44471 h 148155"/>
                  <a:gd name="connsiteX7" fmla="*/ 184655 w 188094"/>
                  <a:gd name="connsiteY7" fmla="*/ 34206 h 148155"/>
                  <a:gd name="connsiteX8" fmla="*/ 106960 w 188094"/>
                  <a:gd name="connsiteY8" fmla="*/ 2539 h 148155"/>
                  <a:gd name="connsiteX9" fmla="*/ 81134 w 188094"/>
                  <a:gd name="connsiteY9" fmla="*/ 2539 h 148155"/>
                  <a:gd name="connsiteX10" fmla="*/ 3440 w 188094"/>
                  <a:gd name="connsiteY10" fmla="*/ 34206 h 148155"/>
                  <a:gd name="connsiteX11" fmla="*/ 3440 w 188094"/>
                  <a:gd name="connsiteY11" fmla="*/ 44471 h 148155"/>
                  <a:gd name="connsiteX12" fmla="*/ 31995 w 188094"/>
                  <a:gd name="connsiteY12" fmla="*/ 56101 h 148155"/>
                  <a:gd name="connsiteX13" fmla="*/ 31995 w 188094"/>
                  <a:gd name="connsiteY13" fmla="*/ 72535 h 148155"/>
                  <a:gd name="connsiteX14" fmla="*/ 43625 w 188094"/>
                  <a:gd name="connsiteY14" fmla="*/ 91481 h 148155"/>
                  <a:gd name="connsiteX15" fmla="*/ 45372 w 188094"/>
                  <a:gd name="connsiteY15" fmla="*/ 92355 h 148155"/>
                  <a:gd name="connsiteX16" fmla="*/ 45372 w 188094"/>
                  <a:gd name="connsiteY16" fmla="*/ 99507 h 148155"/>
                  <a:gd name="connsiteX17" fmla="*/ 94074 w 188094"/>
                  <a:gd name="connsiteY17" fmla="*/ 148155 h 148155"/>
                  <a:gd name="connsiteX18" fmla="*/ 81134 w 188094"/>
                  <a:gd name="connsiteY18" fmla="*/ 76084 h 148155"/>
                  <a:gd name="connsiteX19" fmla="*/ 106960 w 188094"/>
                  <a:gd name="connsiteY19" fmla="*/ 76084 h 148155"/>
                  <a:gd name="connsiteX20" fmla="*/ 141467 w 188094"/>
                  <a:gd name="connsiteY20" fmla="*/ 62052 h 148155"/>
                  <a:gd name="connsiteX21" fmla="*/ 141467 w 188094"/>
                  <a:gd name="connsiteY21" fmla="*/ 72535 h 148155"/>
                  <a:gd name="connsiteX22" fmla="*/ 137809 w 188094"/>
                  <a:gd name="connsiteY22" fmla="*/ 78486 h 148155"/>
                  <a:gd name="connsiteX23" fmla="*/ 94020 w 188094"/>
                  <a:gd name="connsiteY23" fmla="*/ 89952 h 148155"/>
                  <a:gd name="connsiteX24" fmla="*/ 50231 w 188094"/>
                  <a:gd name="connsiteY24" fmla="*/ 78486 h 148155"/>
                  <a:gd name="connsiteX25" fmla="*/ 46573 w 188094"/>
                  <a:gd name="connsiteY25" fmla="*/ 72535 h 148155"/>
                  <a:gd name="connsiteX26" fmla="*/ 46573 w 188094"/>
                  <a:gd name="connsiteY26" fmla="*/ 62052 h 148155"/>
                  <a:gd name="connsiteX27" fmla="*/ 81134 w 188094"/>
                  <a:gd name="connsiteY27" fmla="*/ 76084 h 14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8094" h="148155">
                    <a:moveTo>
                      <a:pt x="94074" y="148155"/>
                    </a:moveTo>
                    <a:cubicBezTo>
                      <a:pt x="120937" y="148155"/>
                      <a:pt x="142722" y="126370"/>
                      <a:pt x="142722" y="99507"/>
                    </a:cubicBezTo>
                    <a:lnTo>
                      <a:pt x="142722" y="92355"/>
                    </a:lnTo>
                    <a:cubicBezTo>
                      <a:pt x="143323" y="92082"/>
                      <a:pt x="143978" y="91754"/>
                      <a:pt x="144470" y="91481"/>
                    </a:cubicBezTo>
                    <a:cubicBezTo>
                      <a:pt x="151622" y="87823"/>
                      <a:pt x="156099" y="80561"/>
                      <a:pt x="156099" y="72535"/>
                    </a:cubicBezTo>
                    <a:lnTo>
                      <a:pt x="156099" y="56101"/>
                    </a:lnTo>
                    <a:lnTo>
                      <a:pt x="184655" y="44471"/>
                    </a:lnTo>
                    <a:cubicBezTo>
                      <a:pt x="189241" y="42615"/>
                      <a:pt x="189241" y="36063"/>
                      <a:pt x="184655" y="34206"/>
                    </a:cubicBezTo>
                    <a:lnTo>
                      <a:pt x="106960" y="2539"/>
                    </a:lnTo>
                    <a:cubicBezTo>
                      <a:pt x="98684" y="-846"/>
                      <a:pt x="89410" y="-846"/>
                      <a:pt x="81134" y="2539"/>
                    </a:cubicBezTo>
                    <a:lnTo>
                      <a:pt x="3440" y="34206"/>
                    </a:lnTo>
                    <a:cubicBezTo>
                      <a:pt x="-1147" y="36063"/>
                      <a:pt x="-1147" y="42615"/>
                      <a:pt x="3440" y="44471"/>
                    </a:cubicBezTo>
                    <a:lnTo>
                      <a:pt x="31995" y="56101"/>
                    </a:lnTo>
                    <a:lnTo>
                      <a:pt x="31995" y="72535"/>
                    </a:lnTo>
                    <a:cubicBezTo>
                      <a:pt x="31995" y="80561"/>
                      <a:pt x="36472" y="87877"/>
                      <a:pt x="43625" y="91481"/>
                    </a:cubicBezTo>
                    <a:cubicBezTo>
                      <a:pt x="44116" y="91754"/>
                      <a:pt x="44771" y="92027"/>
                      <a:pt x="45372" y="92355"/>
                    </a:cubicBezTo>
                    <a:lnTo>
                      <a:pt x="45372" y="99507"/>
                    </a:lnTo>
                    <a:cubicBezTo>
                      <a:pt x="45427" y="126370"/>
                      <a:pt x="67212" y="148155"/>
                      <a:pt x="94074" y="148155"/>
                    </a:cubicBezTo>
                    <a:close/>
                    <a:moveTo>
                      <a:pt x="81134" y="76084"/>
                    </a:moveTo>
                    <a:cubicBezTo>
                      <a:pt x="89434" y="79469"/>
                      <a:pt x="98661" y="79469"/>
                      <a:pt x="106960" y="76084"/>
                    </a:cubicBezTo>
                    <a:lnTo>
                      <a:pt x="141467" y="62052"/>
                    </a:lnTo>
                    <a:lnTo>
                      <a:pt x="141467" y="72535"/>
                    </a:lnTo>
                    <a:cubicBezTo>
                      <a:pt x="141467" y="75047"/>
                      <a:pt x="140047" y="77340"/>
                      <a:pt x="137809" y="78486"/>
                    </a:cubicBezTo>
                    <a:cubicBezTo>
                      <a:pt x="129346" y="82745"/>
                      <a:pt x="112474" y="89952"/>
                      <a:pt x="94020" y="89952"/>
                    </a:cubicBezTo>
                    <a:cubicBezTo>
                      <a:pt x="75565" y="89952"/>
                      <a:pt x="58694" y="82745"/>
                      <a:pt x="50231" y="78486"/>
                    </a:cubicBezTo>
                    <a:cubicBezTo>
                      <a:pt x="47993" y="77340"/>
                      <a:pt x="46573" y="75047"/>
                      <a:pt x="46573" y="72535"/>
                    </a:cubicBezTo>
                    <a:lnTo>
                      <a:pt x="46573" y="62052"/>
                    </a:lnTo>
                    <a:lnTo>
                      <a:pt x="81134" y="76084"/>
                    </a:lnTo>
                    <a:close/>
                  </a:path>
                </a:pathLst>
              </a:custGeom>
              <a:grpFill/>
              <a:ln w="1744"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385DCBAC-59A6-40EF-9CEC-C8101AA019F5}"/>
                  </a:ext>
                </a:extLst>
              </p:cNvPr>
              <p:cNvSpPr/>
              <p:nvPr/>
            </p:nvSpPr>
            <p:spPr>
              <a:xfrm>
                <a:off x="9623457" y="2311771"/>
                <a:ext cx="206385" cy="116023"/>
              </a:xfrm>
              <a:custGeom>
                <a:avLst/>
                <a:gdLst>
                  <a:gd name="connsiteX0" fmla="*/ 152277 w 206385"/>
                  <a:gd name="connsiteY0" fmla="*/ 0 h 116023"/>
                  <a:gd name="connsiteX1" fmla="*/ 115204 w 206385"/>
                  <a:gd name="connsiteY1" fmla="*/ 21567 h 116023"/>
                  <a:gd name="connsiteX2" fmla="*/ 115259 w 206385"/>
                  <a:gd name="connsiteY2" fmla="*/ 21621 h 116023"/>
                  <a:gd name="connsiteX3" fmla="*/ 109308 w 206385"/>
                  <a:gd name="connsiteY3" fmla="*/ 27573 h 116023"/>
                  <a:gd name="connsiteX4" fmla="*/ 115259 w 206385"/>
                  <a:gd name="connsiteY4" fmla="*/ 45700 h 116023"/>
                  <a:gd name="connsiteX5" fmla="*/ 103247 w 206385"/>
                  <a:gd name="connsiteY5" fmla="*/ 109362 h 116023"/>
                  <a:gd name="connsiteX6" fmla="*/ 91235 w 206385"/>
                  <a:gd name="connsiteY6" fmla="*/ 45700 h 116023"/>
                  <a:gd name="connsiteX7" fmla="*/ 97187 w 206385"/>
                  <a:gd name="connsiteY7" fmla="*/ 27573 h 116023"/>
                  <a:gd name="connsiteX8" fmla="*/ 91235 w 206385"/>
                  <a:gd name="connsiteY8" fmla="*/ 21621 h 116023"/>
                  <a:gd name="connsiteX9" fmla="*/ 91290 w 206385"/>
                  <a:gd name="connsiteY9" fmla="*/ 21567 h 116023"/>
                  <a:gd name="connsiteX10" fmla="*/ 54217 w 206385"/>
                  <a:gd name="connsiteY10" fmla="*/ 0 h 116023"/>
                  <a:gd name="connsiteX11" fmla="*/ 11903 w 206385"/>
                  <a:gd name="connsiteY11" fmla="*/ 29374 h 116023"/>
                  <a:gd name="connsiteX12" fmla="*/ 0 w 206385"/>
                  <a:gd name="connsiteY12" fmla="*/ 59131 h 116023"/>
                  <a:gd name="connsiteX13" fmla="*/ 0 w 206385"/>
                  <a:gd name="connsiteY13" fmla="*/ 95439 h 116023"/>
                  <a:gd name="connsiteX14" fmla="*/ 20584 w 206385"/>
                  <a:gd name="connsiteY14" fmla="*/ 116023 h 116023"/>
                  <a:gd name="connsiteX15" fmla="*/ 185801 w 206385"/>
                  <a:gd name="connsiteY15" fmla="*/ 116023 h 116023"/>
                  <a:gd name="connsiteX16" fmla="*/ 206385 w 206385"/>
                  <a:gd name="connsiteY16" fmla="*/ 95439 h 116023"/>
                  <a:gd name="connsiteX17" fmla="*/ 206385 w 206385"/>
                  <a:gd name="connsiteY17" fmla="*/ 59076 h 116023"/>
                  <a:gd name="connsiteX18" fmla="*/ 194483 w 206385"/>
                  <a:gd name="connsiteY18" fmla="*/ 29320 h 116023"/>
                  <a:gd name="connsiteX19" fmla="*/ 152277 w 206385"/>
                  <a:gd name="connsiteY19" fmla="*/ 0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6385" h="116023">
                    <a:moveTo>
                      <a:pt x="152277" y="0"/>
                    </a:moveTo>
                    <a:cubicBezTo>
                      <a:pt x="142761" y="11231"/>
                      <a:pt x="129671" y="18846"/>
                      <a:pt x="115204" y="21567"/>
                    </a:cubicBezTo>
                    <a:lnTo>
                      <a:pt x="115259" y="21621"/>
                    </a:lnTo>
                    <a:lnTo>
                      <a:pt x="109308" y="27573"/>
                    </a:lnTo>
                    <a:lnTo>
                      <a:pt x="115259" y="45700"/>
                    </a:lnTo>
                    <a:lnTo>
                      <a:pt x="103247" y="109362"/>
                    </a:lnTo>
                    <a:lnTo>
                      <a:pt x="91235" y="45700"/>
                    </a:lnTo>
                    <a:lnTo>
                      <a:pt x="97187" y="27573"/>
                    </a:lnTo>
                    <a:lnTo>
                      <a:pt x="91235" y="21621"/>
                    </a:lnTo>
                    <a:lnTo>
                      <a:pt x="91290" y="21567"/>
                    </a:lnTo>
                    <a:cubicBezTo>
                      <a:pt x="76548" y="18782"/>
                      <a:pt x="63554" y="11029"/>
                      <a:pt x="54217" y="0"/>
                    </a:cubicBezTo>
                    <a:cubicBezTo>
                      <a:pt x="38240" y="6773"/>
                      <a:pt x="23834" y="16774"/>
                      <a:pt x="11903" y="29374"/>
                    </a:cubicBezTo>
                    <a:cubicBezTo>
                      <a:pt x="4282" y="37410"/>
                      <a:pt x="24" y="48056"/>
                      <a:pt x="0" y="59131"/>
                    </a:cubicBezTo>
                    <a:lnTo>
                      <a:pt x="0" y="95439"/>
                    </a:lnTo>
                    <a:cubicBezTo>
                      <a:pt x="0" y="106796"/>
                      <a:pt x="9227" y="116023"/>
                      <a:pt x="20584" y="116023"/>
                    </a:cubicBezTo>
                    <a:lnTo>
                      <a:pt x="185801" y="116023"/>
                    </a:lnTo>
                    <a:cubicBezTo>
                      <a:pt x="197158" y="116023"/>
                      <a:pt x="206385" y="106796"/>
                      <a:pt x="206385" y="95439"/>
                    </a:cubicBezTo>
                    <a:lnTo>
                      <a:pt x="206385" y="59076"/>
                    </a:lnTo>
                    <a:cubicBezTo>
                      <a:pt x="206385" y="47993"/>
                      <a:pt x="202072" y="37346"/>
                      <a:pt x="194483" y="29320"/>
                    </a:cubicBezTo>
                    <a:cubicBezTo>
                      <a:pt x="182578" y="16750"/>
                      <a:pt x="168211" y="6769"/>
                      <a:pt x="152277" y="0"/>
                    </a:cubicBezTo>
                    <a:close/>
                  </a:path>
                </a:pathLst>
              </a:custGeom>
              <a:grpFill/>
              <a:ln w="1744"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8B9719AF-5247-42E1-9C8C-74F476186508}"/>
                  </a:ext>
                </a:extLst>
              </p:cNvPr>
              <p:cNvSpPr/>
              <p:nvPr/>
            </p:nvSpPr>
            <p:spPr>
              <a:xfrm>
                <a:off x="9632575" y="2170987"/>
                <a:ext cx="188094" cy="148155"/>
              </a:xfrm>
              <a:custGeom>
                <a:avLst/>
                <a:gdLst>
                  <a:gd name="connsiteX0" fmla="*/ 94074 w 188094"/>
                  <a:gd name="connsiteY0" fmla="*/ 148155 h 148155"/>
                  <a:gd name="connsiteX1" fmla="*/ 142722 w 188094"/>
                  <a:gd name="connsiteY1" fmla="*/ 99507 h 148155"/>
                  <a:gd name="connsiteX2" fmla="*/ 142722 w 188094"/>
                  <a:gd name="connsiteY2" fmla="*/ 92355 h 148155"/>
                  <a:gd name="connsiteX3" fmla="*/ 144470 w 188094"/>
                  <a:gd name="connsiteY3" fmla="*/ 91481 h 148155"/>
                  <a:gd name="connsiteX4" fmla="*/ 156099 w 188094"/>
                  <a:gd name="connsiteY4" fmla="*/ 72535 h 148155"/>
                  <a:gd name="connsiteX5" fmla="*/ 156099 w 188094"/>
                  <a:gd name="connsiteY5" fmla="*/ 56101 h 148155"/>
                  <a:gd name="connsiteX6" fmla="*/ 184655 w 188094"/>
                  <a:gd name="connsiteY6" fmla="*/ 44471 h 148155"/>
                  <a:gd name="connsiteX7" fmla="*/ 184655 w 188094"/>
                  <a:gd name="connsiteY7" fmla="*/ 34206 h 148155"/>
                  <a:gd name="connsiteX8" fmla="*/ 106960 w 188094"/>
                  <a:gd name="connsiteY8" fmla="*/ 2539 h 148155"/>
                  <a:gd name="connsiteX9" fmla="*/ 81134 w 188094"/>
                  <a:gd name="connsiteY9" fmla="*/ 2539 h 148155"/>
                  <a:gd name="connsiteX10" fmla="*/ 3440 w 188094"/>
                  <a:gd name="connsiteY10" fmla="*/ 34206 h 148155"/>
                  <a:gd name="connsiteX11" fmla="*/ 3440 w 188094"/>
                  <a:gd name="connsiteY11" fmla="*/ 44471 h 148155"/>
                  <a:gd name="connsiteX12" fmla="*/ 31995 w 188094"/>
                  <a:gd name="connsiteY12" fmla="*/ 56101 h 148155"/>
                  <a:gd name="connsiteX13" fmla="*/ 31995 w 188094"/>
                  <a:gd name="connsiteY13" fmla="*/ 72535 h 148155"/>
                  <a:gd name="connsiteX14" fmla="*/ 43625 w 188094"/>
                  <a:gd name="connsiteY14" fmla="*/ 91481 h 148155"/>
                  <a:gd name="connsiteX15" fmla="*/ 45372 w 188094"/>
                  <a:gd name="connsiteY15" fmla="*/ 92355 h 148155"/>
                  <a:gd name="connsiteX16" fmla="*/ 45372 w 188094"/>
                  <a:gd name="connsiteY16" fmla="*/ 99507 h 148155"/>
                  <a:gd name="connsiteX17" fmla="*/ 94074 w 188094"/>
                  <a:gd name="connsiteY17" fmla="*/ 148155 h 148155"/>
                  <a:gd name="connsiteX18" fmla="*/ 81134 w 188094"/>
                  <a:gd name="connsiteY18" fmla="*/ 76084 h 148155"/>
                  <a:gd name="connsiteX19" fmla="*/ 106960 w 188094"/>
                  <a:gd name="connsiteY19" fmla="*/ 76084 h 148155"/>
                  <a:gd name="connsiteX20" fmla="*/ 141467 w 188094"/>
                  <a:gd name="connsiteY20" fmla="*/ 62052 h 148155"/>
                  <a:gd name="connsiteX21" fmla="*/ 141467 w 188094"/>
                  <a:gd name="connsiteY21" fmla="*/ 72535 h 148155"/>
                  <a:gd name="connsiteX22" fmla="*/ 137809 w 188094"/>
                  <a:gd name="connsiteY22" fmla="*/ 78486 h 148155"/>
                  <a:gd name="connsiteX23" fmla="*/ 94020 w 188094"/>
                  <a:gd name="connsiteY23" fmla="*/ 89952 h 148155"/>
                  <a:gd name="connsiteX24" fmla="*/ 50231 w 188094"/>
                  <a:gd name="connsiteY24" fmla="*/ 78486 h 148155"/>
                  <a:gd name="connsiteX25" fmla="*/ 46573 w 188094"/>
                  <a:gd name="connsiteY25" fmla="*/ 72535 h 148155"/>
                  <a:gd name="connsiteX26" fmla="*/ 46573 w 188094"/>
                  <a:gd name="connsiteY26" fmla="*/ 62052 h 148155"/>
                  <a:gd name="connsiteX27" fmla="*/ 81134 w 188094"/>
                  <a:gd name="connsiteY27" fmla="*/ 76084 h 14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8094" h="148155">
                    <a:moveTo>
                      <a:pt x="94074" y="148155"/>
                    </a:moveTo>
                    <a:cubicBezTo>
                      <a:pt x="120937" y="148155"/>
                      <a:pt x="142722" y="126370"/>
                      <a:pt x="142722" y="99507"/>
                    </a:cubicBezTo>
                    <a:lnTo>
                      <a:pt x="142722" y="92355"/>
                    </a:lnTo>
                    <a:cubicBezTo>
                      <a:pt x="143323" y="92082"/>
                      <a:pt x="143978" y="91754"/>
                      <a:pt x="144470" y="91481"/>
                    </a:cubicBezTo>
                    <a:cubicBezTo>
                      <a:pt x="151622" y="87823"/>
                      <a:pt x="156099" y="80561"/>
                      <a:pt x="156099" y="72535"/>
                    </a:cubicBezTo>
                    <a:lnTo>
                      <a:pt x="156099" y="56101"/>
                    </a:lnTo>
                    <a:lnTo>
                      <a:pt x="184655" y="44471"/>
                    </a:lnTo>
                    <a:cubicBezTo>
                      <a:pt x="189241" y="42615"/>
                      <a:pt x="189241" y="36063"/>
                      <a:pt x="184655" y="34206"/>
                    </a:cubicBezTo>
                    <a:lnTo>
                      <a:pt x="106960" y="2539"/>
                    </a:lnTo>
                    <a:cubicBezTo>
                      <a:pt x="98684" y="-846"/>
                      <a:pt x="89410" y="-846"/>
                      <a:pt x="81134" y="2539"/>
                    </a:cubicBezTo>
                    <a:lnTo>
                      <a:pt x="3440" y="34206"/>
                    </a:lnTo>
                    <a:cubicBezTo>
                      <a:pt x="-1147" y="36063"/>
                      <a:pt x="-1147" y="42615"/>
                      <a:pt x="3440" y="44471"/>
                    </a:cubicBezTo>
                    <a:lnTo>
                      <a:pt x="31995" y="56101"/>
                    </a:lnTo>
                    <a:lnTo>
                      <a:pt x="31995" y="72535"/>
                    </a:lnTo>
                    <a:cubicBezTo>
                      <a:pt x="31995" y="80561"/>
                      <a:pt x="36472" y="87877"/>
                      <a:pt x="43625" y="91481"/>
                    </a:cubicBezTo>
                    <a:cubicBezTo>
                      <a:pt x="44116" y="91754"/>
                      <a:pt x="44771" y="92027"/>
                      <a:pt x="45372" y="92355"/>
                    </a:cubicBezTo>
                    <a:lnTo>
                      <a:pt x="45372" y="99507"/>
                    </a:lnTo>
                    <a:cubicBezTo>
                      <a:pt x="45427" y="126370"/>
                      <a:pt x="67212" y="148155"/>
                      <a:pt x="94074" y="148155"/>
                    </a:cubicBezTo>
                    <a:close/>
                    <a:moveTo>
                      <a:pt x="81134" y="76084"/>
                    </a:moveTo>
                    <a:cubicBezTo>
                      <a:pt x="89434" y="79469"/>
                      <a:pt x="98661" y="79469"/>
                      <a:pt x="106960" y="76084"/>
                    </a:cubicBezTo>
                    <a:lnTo>
                      <a:pt x="141467" y="62052"/>
                    </a:lnTo>
                    <a:lnTo>
                      <a:pt x="141467" y="72535"/>
                    </a:lnTo>
                    <a:cubicBezTo>
                      <a:pt x="141467" y="75047"/>
                      <a:pt x="140047" y="77340"/>
                      <a:pt x="137809" y="78486"/>
                    </a:cubicBezTo>
                    <a:cubicBezTo>
                      <a:pt x="129346" y="82745"/>
                      <a:pt x="112474" y="89952"/>
                      <a:pt x="94020" y="89952"/>
                    </a:cubicBezTo>
                    <a:cubicBezTo>
                      <a:pt x="75565" y="89952"/>
                      <a:pt x="58694" y="82745"/>
                      <a:pt x="50231" y="78486"/>
                    </a:cubicBezTo>
                    <a:cubicBezTo>
                      <a:pt x="47993" y="77340"/>
                      <a:pt x="46573" y="75047"/>
                      <a:pt x="46573" y="72535"/>
                    </a:cubicBezTo>
                    <a:lnTo>
                      <a:pt x="46573" y="62052"/>
                    </a:lnTo>
                    <a:lnTo>
                      <a:pt x="81134" y="76084"/>
                    </a:lnTo>
                    <a:close/>
                  </a:path>
                </a:pathLst>
              </a:custGeom>
              <a:grpFill/>
              <a:ln w="1744"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816C14B8-473F-44B5-96CB-0100CFD10980}"/>
                  </a:ext>
                </a:extLst>
              </p:cNvPr>
              <p:cNvSpPr/>
              <p:nvPr/>
            </p:nvSpPr>
            <p:spPr>
              <a:xfrm>
                <a:off x="9499844" y="2111446"/>
                <a:ext cx="330926" cy="316348"/>
              </a:xfrm>
              <a:custGeom>
                <a:avLst/>
                <a:gdLst>
                  <a:gd name="connsiteX0" fmla="*/ 83373 w 330926"/>
                  <a:gd name="connsiteY0" fmla="*/ 287083 h 316348"/>
                  <a:gd name="connsiteX1" fmla="*/ 46955 w 330926"/>
                  <a:gd name="connsiteY1" fmla="*/ 287083 h 316348"/>
                  <a:gd name="connsiteX2" fmla="*/ 29265 w 330926"/>
                  <a:gd name="connsiteY2" fmla="*/ 269393 h 316348"/>
                  <a:gd name="connsiteX3" fmla="*/ 29265 w 330926"/>
                  <a:gd name="connsiteY3" fmla="*/ 46955 h 316348"/>
                  <a:gd name="connsiteX4" fmla="*/ 46955 w 330926"/>
                  <a:gd name="connsiteY4" fmla="*/ 29265 h 316348"/>
                  <a:gd name="connsiteX5" fmla="*/ 283971 w 330926"/>
                  <a:gd name="connsiteY5" fmla="*/ 29265 h 316348"/>
                  <a:gd name="connsiteX6" fmla="*/ 301661 w 330926"/>
                  <a:gd name="connsiteY6" fmla="*/ 46955 h 316348"/>
                  <a:gd name="connsiteX7" fmla="*/ 316293 w 330926"/>
                  <a:gd name="connsiteY7" fmla="*/ 61588 h 316348"/>
                  <a:gd name="connsiteX8" fmla="*/ 330926 w 330926"/>
                  <a:gd name="connsiteY8" fmla="*/ 46955 h 316348"/>
                  <a:gd name="connsiteX9" fmla="*/ 283971 w 330926"/>
                  <a:gd name="connsiteY9" fmla="*/ 0 h 316348"/>
                  <a:gd name="connsiteX10" fmla="*/ 46955 w 330926"/>
                  <a:gd name="connsiteY10" fmla="*/ 0 h 316348"/>
                  <a:gd name="connsiteX11" fmla="*/ 0 w 330926"/>
                  <a:gd name="connsiteY11" fmla="*/ 46955 h 316348"/>
                  <a:gd name="connsiteX12" fmla="*/ 0 w 330926"/>
                  <a:gd name="connsiteY12" fmla="*/ 269393 h 316348"/>
                  <a:gd name="connsiteX13" fmla="*/ 46955 w 330926"/>
                  <a:gd name="connsiteY13" fmla="*/ 316348 h 316348"/>
                  <a:gd name="connsiteX14" fmla="*/ 83373 w 330926"/>
                  <a:gd name="connsiteY14" fmla="*/ 316348 h 316348"/>
                  <a:gd name="connsiteX15" fmla="*/ 98006 w 330926"/>
                  <a:gd name="connsiteY15" fmla="*/ 301715 h 316348"/>
                  <a:gd name="connsiteX16" fmla="*/ 83373 w 330926"/>
                  <a:gd name="connsiteY16" fmla="*/ 287083 h 31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926" h="316348">
                    <a:moveTo>
                      <a:pt x="83373" y="287083"/>
                    </a:moveTo>
                    <a:lnTo>
                      <a:pt x="46955" y="287083"/>
                    </a:lnTo>
                    <a:cubicBezTo>
                      <a:pt x="37182" y="287083"/>
                      <a:pt x="29265" y="279111"/>
                      <a:pt x="29265" y="269393"/>
                    </a:cubicBezTo>
                    <a:lnTo>
                      <a:pt x="29265" y="46955"/>
                    </a:lnTo>
                    <a:cubicBezTo>
                      <a:pt x="29265" y="37186"/>
                      <a:pt x="37186" y="29265"/>
                      <a:pt x="46955" y="29265"/>
                    </a:cubicBezTo>
                    <a:lnTo>
                      <a:pt x="283971" y="29265"/>
                    </a:lnTo>
                    <a:cubicBezTo>
                      <a:pt x="293744" y="29265"/>
                      <a:pt x="301661" y="37237"/>
                      <a:pt x="301661" y="46955"/>
                    </a:cubicBezTo>
                    <a:cubicBezTo>
                      <a:pt x="301661" y="55037"/>
                      <a:pt x="308212" y="61588"/>
                      <a:pt x="316293" y="61588"/>
                    </a:cubicBezTo>
                    <a:cubicBezTo>
                      <a:pt x="324375" y="61588"/>
                      <a:pt x="330926" y="55037"/>
                      <a:pt x="330926" y="46955"/>
                    </a:cubicBezTo>
                    <a:cubicBezTo>
                      <a:pt x="330926" y="21075"/>
                      <a:pt x="309851" y="0"/>
                      <a:pt x="283971" y="0"/>
                    </a:cubicBezTo>
                    <a:lnTo>
                      <a:pt x="46955" y="0"/>
                    </a:lnTo>
                    <a:cubicBezTo>
                      <a:pt x="21075" y="0"/>
                      <a:pt x="0" y="21075"/>
                      <a:pt x="0" y="46955"/>
                    </a:cubicBezTo>
                    <a:lnTo>
                      <a:pt x="0" y="269393"/>
                    </a:lnTo>
                    <a:cubicBezTo>
                      <a:pt x="0" y="295273"/>
                      <a:pt x="21075" y="316348"/>
                      <a:pt x="46955" y="316348"/>
                    </a:cubicBezTo>
                    <a:lnTo>
                      <a:pt x="83373" y="316348"/>
                    </a:lnTo>
                    <a:cubicBezTo>
                      <a:pt x="91455" y="316348"/>
                      <a:pt x="98006" y="309797"/>
                      <a:pt x="98006" y="301715"/>
                    </a:cubicBezTo>
                    <a:cubicBezTo>
                      <a:pt x="98006" y="293634"/>
                      <a:pt x="91455" y="287083"/>
                      <a:pt x="83373" y="287083"/>
                    </a:cubicBezTo>
                    <a:close/>
                  </a:path>
                </a:pathLst>
              </a:custGeom>
              <a:grpFill/>
              <a:ln w="1744" cap="flat">
                <a:noFill/>
                <a:prstDash val="solid"/>
                <a:miter/>
              </a:ln>
            </p:spPr>
            <p:txBody>
              <a:bodyPr rtlCol="0" anchor="ctr"/>
              <a:lstStyle/>
              <a:p>
                <a:endParaRPr lang="zh-CN" altLang="en-US"/>
              </a:p>
            </p:txBody>
          </p:sp>
        </p:grpSp>
        <p:sp>
          <p:nvSpPr>
            <p:cNvPr id="91" name="文本框 90">
              <a:extLst>
                <a:ext uri="{FF2B5EF4-FFF2-40B4-BE49-F238E27FC236}">
                  <a16:creationId xmlns:a16="http://schemas.microsoft.com/office/drawing/2014/main" id="{E98B4C41-E26E-4635-9CCA-B83789231082}"/>
                </a:ext>
              </a:extLst>
            </p:cNvPr>
            <p:cNvSpPr txBox="1"/>
            <p:nvPr/>
          </p:nvSpPr>
          <p:spPr bwMode="auto">
            <a:xfrm>
              <a:off x="6844935" y="5182334"/>
              <a:ext cx="903101" cy="479231"/>
            </a:xfrm>
            <a:prstGeom prst="rect">
              <a:avLst/>
            </a:prstGeom>
            <a:noFill/>
            <a:ln w="12700">
              <a:noFill/>
              <a:miter lim="800000"/>
            </a:ln>
          </p:spPr>
          <p:txBody>
            <a:bodyPr wrap="none" lIns="89996" tIns="46798" rIns="89996" bIns="46798" rtlCol="0" anchor="t">
              <a:spAutoFit/>
            </a:bodyPr>
            <a:lstStyle/>
            <a:p>
              <a:pPr algn="ctr"/>
              <a:r>
                <a:rPr lang="zh-CN" altLang="en-US" sz="1400" b="1" dirty="0">
                  <a:latin typeface="微软雅黑" panose="020B0503020204020204" pitchFamily="34" charset="-122"/>
                  <a:ea typeface="微软雅黑" panose="020B0503020204020204" pitchFamily="34" charset="-122"/>
                </a:rPr>
                <a:t>应用场景</a:t>
              </a:r>
              <a:endParaRPr lang="en-US" altLang="zh-CN" sz="1400" b="1" dirty="0">
                <a:latin typeface="微软雅黑" panose="020B0503020204020204" pitchFamily="34" charset="-122"/>
                <a:ea typeface="微软雅黑" panose="020B0503020204020204" pitchFamily="34" charset="-122"/>
              </a:endParaRPr>
            </a:p>
            <a:p>
              <a:pPr algn="ct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学生</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校园</a:t>
              </a:r>
              <a:r>
                <a:rPr lang="en-US" altLang="zh-CN" sz="1100" b="1" dirty="0">
                  <a:latin typeface="微软雅黑" panose="020B0503020204020204" pitchFamily="34" charset="-122"/>
                  <a:ea typeface="微软雅黑" panose="020B0503020204020204" pitchFamily="34" charset="-122"/>
                </a:rPr>
                <a:t>)</a:t>
              </a:r>
              <a:endParaRPr lang="zh-CN" altLang="en-US" sz="1100" b="1" dirty="0">
                <a:latin typeface="微软雅黑" panose="020B0503020204020204" pitchFamily="34" charset="-122"/>
                <a:ea typeface="微软雅黑" panose="020B0503020204020204" pitchFamily="34" charset="-122"/>
              </a:endParaRPr>
            </a:p>
          </p:txBody>
        </p:sp>
      </p:grpSp>
      <p:sp>
        <p:nvSpPr>
          <p:cNvPr id="100" name="左大括号 99">
            <a:extLst>
              <a:ext uri="{FF2B5EF4-FFF2-40B4-BE49-F238E27FC236}">
                <a16:creationId xmlns:a16="http://schemas.microsoft.com/office/drawing/2014/main" id="{7C9BC341-28E0-4CC0-AF2E-8A65516186D0}"/>
              </a:ext>
            </a:extLst>
          </p:cNvPr>
          <p:cNvSpPr/>
          <p:nvPr/>
        </p:nvSpPr>
        <p:spPr>
          <a:xfrm>
            <a:off x="7785159" y="2126044"/>
            <a:ext cx="441459" cy="137435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DACEBBEC-924B-4AA6-91FA-A71F869AABDE}"/>
              </a:ext>
            </a:extLst>
          </p:cNvPr>
          <p:cNvSpPr/>
          <p:nvPr/>
        </p:nvSpPr>
        <p:spPr>
          <a:xfrm>
            <a:off x="8311976" y="1907170"/>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数字身份：金融、保险、实名认证等核身需求</a:t>
            </a:r>
            <a:endParaRPr lang="zh-CN" altLang="en-US" sz="1200" dirty="0"/>
          </a:p>
        </p:txBody>
      </p:sp>
      <p:sp>
        <p:nvSpPr>
          <p:cNvPr id="104" name="矩形: 圆角 103">
            <a:extLst>
              <a:ext uri="{FF2B5EF4-FFF2-40B4-BE49-F238E27FC236}">
                <a16:creationId xmlns:a16="http://schemas.microsoft.com/office/drawing/2014/main" id="{6B587254-DEA2-467D-9235-6EABAC957747}"/>
              </a:ext>
            </a:extLst>
          </p:cNvPr>
          <p:cNvSpPr/>
          <p:nvPr/>
        </p:nvSpPr>
        <p:spPr>
          <a:xfrm>
            <a:off x="8311976" y="2580185"/>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线上业务：数币充话费、数币红包、数字资产保险柜（支持发布、交易）。</a:t>
            </a:r>
            <a:endParaRPr lang="zh-CN" altLang="en-US" sz="1200" dirty="0"/>
          </a:p>
        </p:txBody>
      </p:sp>
      <p:sp>
        <p:nvSpPr>
          <p:cNvPr id="105" name="矩形: 圆角 104">
            <a:extLst>
              <a:ext uri="{FF2B5EF4-FFF2-40B4-BE49-F238E27FC236}">
                <a16:creationId xmlns:a16="http://schemas.microsoft.com/office/drawing/2014/main" id="{5283DCD1-789D-4D43-8879-2B48CA9638D7}"/>
              </a:ext>
            </a:extLst>
          </p:cNvPr>
          <p:cNvSpPr/>
          <p:nvPr/>
        </p:nvSpPr>
        <p:spPr>
          <a:xfrm>
            <a:off x="8320331" y="3279285"/>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线下业务：</a:t>
            </a:r>
            <a:r>
              <a:rPr lang="en-US" altLang="zh-CN" sz="1200" b="1" dirty="0">
                <a:latin typeface="微软雅黑" panose="020B0503020204020204" pitchFamily="34" charset="-122"/>
                <a:ea typeface="微软雅黑" panose="020B0503020204020204" pitchFamily="34" charset="-122"/>
              </a:rPr>
              <a:t>NFC</a:t>
            </a:r>
            <a:r>
              <a:rPr lang="zh-CN" altLang="en-US" sz="1200" b="1" dirty="0">
                <a:latin typeface="微软雅黑" panose="020B0503020204020204" pitchFamily="34" charset="-122"/>
                <a:ea typeface="微软雅黑" panose="020B0503020204020204" pitchFamily="34" charset="-122"/>
              </a:rPr>
              <a:t>支付、公交卡</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乘车码</a:t>
            </a:r>
            <a:endParaRPr lang="zh-CN" altLang="en-US" sz="1200" dirty="0"/>
          </a:p>
        </p:txBody>
      </p:sp>
      <p:sp>
        <p:nvSpPr>
          <p:cNvPr id="106" name="矩形: 圆角 105">
            <a:extLst>
              <a:ext uri="{FF2B5EF4-FFF2-40B4-BE49-F238E27FC236}">
                <a16:creationId xmlns:a16="http://schemas.microsoft.com/office/drawing/2014/main" id="{B52101CE-23CD-44B6-A4C5-4937334FB628}"/>
              </a:ext>
            </a:extLst>
          </p:cNvPr>
          <p:cNvSpPr/>
          <p:nvPr/>
        </p:nvSpPr>
        <p:spPr>
          <a:xfrm>
            <a:off x="8306228" y="4298827"/>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金融、征信业务办理</a:t>
            </a:r>
            <a:endParaRPr lang="zh-CN" altLang="en-US" sz="1200" dirty="0"/>
          </a:p>
        </p:txBody>
      </p:sp>
      <p:sp>
        <p:nvSpPr>
          <p:cNvPr id="107" name="矩形: 圆角 106">
            <a:extLst>
              <a:ext uri="{FF2B5EF4-FFF2-40B4-BE49-F238E27FC236}">
                <a16:creationId xmlns:a16="http://schemas.microsoft.com/office/drawing/2014/main" id="{527C97D4-D690-4942-B479-BD2E49B9BF9F}"/>
              </a:ext>
            </a:extLst>
          </p:cNvPr>
          <p:cNvSpPr/>
          <p:nvPr/>
        </p:nvSpPr>
        <p:spPr>
          <a:xfrm>
            <a:off x="8320331" y="4993899"/>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文旅、交通出行、酒店住宿</a:t>
            </a:r>
            <a:endParaRPr lang="zh-CN" altLang="en-US" sz="1200" dirty="0"/>
          </a:p>
        </p:txBody>
      </p:sp>
      <p:sp>
        <p:nvSpPr>
          <p:cNvPr id="109" name="矩形: 圆角 108">
            <a:extLst>
              <a:ext uri="{FF2B5EF4-FFF2-40B4-BE49-F238E27FC236}">
                <a16:creationId xmlns:a16="http://schemas.microsoft.com/office/drawing/2014/main" id="{993EE470-70C7-4CFF-8983-BC338A98E024}"/>
              </a:ext>
            </a:extLst>
          </p:cNvPr>
          <p:cNvSpPr/>
          <p:nvPr/>
        </p:nvSpPr>
        <p:spPr>
          <a:xfrm>
            <a:off x="8320331" y="5661222"/>
            <a:ext cx="3384202" cy="437747"/>
          </a:xfrm>
          <a:prstGeom prst="roundRect">
            <a:avLst/>
          </a:prstGeom>
          <a:solidFill>
            <a:srgbClr val="006CB8"/>
          </a:solidFill>
        </p:spPr>
        <p:style>
          <a:lnRef idx="1">
            <a:schemeClr val="accent1"/>
          </a:lnRef>
          <a:fillRef idx="3">
            <a:schemeClr val="accent1"/>
          </a:fillRef>
          <a:effectRef idx="2">
            <a:schemeClr val="accent1"/>
          </a:effectRef>
          <a:fontRef idx="minor">
            <a:schemeClr val="lt1"/>
          </a:fontRef>
        </p:style>
        <p:txBody>
          <a:bodyPr wrap="square" lIns="89996" tIns="46798" rIns="89996" bIns="46798" rtlCol="0" anchor="ctr">
            <a:noAutofit/>
          </a:bodyPr>
          <a:lstStyle/>
          <a:p>
            <a:r>
              <a:rPr lang="zh-CN" altLang="en-US" sz="1200" b="1" dirty="0">
                <a:latin typeface="微软雅黑" panose="020B0503020204020204" pitchFamily="34" charset="-122"/>
                <a:ea typeface="微软雅黑" panose="020B0503020204020204" pitchFamily="34" charset="-122"/>
              </a:rPr>
              <a:t>校园、园区、社区通卡业务</a:t>
            </a:r>
            <a:endParaRPr lang="zh-CN" altLang="en-US" sz="1200" dirty="0"/>
          </a:p>
        </p:txBody>
      </p:sp>
      <p:sp>
        <p:nvSpPr>
          <p:cNvPr id="113" name="箭头: 右 112">
            <a:extLst>
              <a:ext uri="{FF2B5EF4-FFF2-40B4-BE49-F238E27FC236}">
                <a16:creationId xmlns:a16="http://schemas.microsoft.com/office/drawing/2014/main" id="{FBD2B4A7-D678-4F58-841C-5C4E057FA2DD}"/>
              </a:ext>
            </a:extLst>
          </p:cNvPr>
          <p:cNvSpPr/>
          <p:nvPr/>
        </p:nvSpPr>
        <p:spPr>
          <a:xfrm rot="18900000">
            <a:off x="6555210" y="3042152"/>
            <a:ext cx="360040" cy="307777"/>
          </a:xfrm>
          <a:prstGeom prst="rightArrow">
            <a:avLst/>
          </a:prstGeom>
        </p:spPr>
        <p:style>
          <a:lnRef idx="1">
            <a:schemeClr val="accent2"/>
          </a:lnRef>
          <a:fillRef idx="3">
            <a:schemeClr val="accent2"/>
          </a:fillRef>
          <a:effectRef idx="2">
            <a:schemeClr val="accent2"/>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14" name="箭头: 右 113">
            <a:extLst>
              <a:ext uri="{FF2B5EF4-FFF2-40B4-BE49-F238E27FC236}">
                <a16:creationId xmlns:a16="http://schemas.microsoft.com/office/drawing/2014/main" id="{D3936246-288F-467B-BE86-570F705DDD0F}"/>
              </a:ext>
            </a:extLst>
          </p:cNvPr>
          <p:cNvSpPr/>
          <p:nvPr/>
        </p:nvSpPr>
        <p:spPr>
          <a:xfrm rot="2700000">
            <a:off x="6558717" y="4711925"/>
            <a:ext cx="360040" cy="307777"/>
          </a:xfrm>
          <a:prstGeom prst="rightArrow">
            <a:avLst/>
          </a:prstGeom>
        </p:spPr>
        <p:style>
          <a:lnRef idx="1">
            <a:schemeClr val="accent2"/>
          </a:lnRef>
          <a:fillRef idx="3">
            <a:schemeClr val="accent2"/>
          </a:fillRef>
          <a:effectRef idx="2">
            <a:schemeClr val="accent2"/>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15" name="箭头: 右 114">
            <a:extLst>
              <a:ext uri="{FF2B5EF4-FFF2-40B4-BE49-F238E27FC236}">
                <a16:creationId xmlns:a16="http://schemas.microsoft.com/office/drawing/2014/main" id="{09F5B715-6ABC-44C7-8938-087381CA8E31}"/>
              </a:ext>
            </a:extLst>
          </p:cNvPr>
          <p:cNvSpPr/>
          <p:nvPr/>
        </p:nvSpPr>
        <p:spPr>
          <a:xfrm flipH="1">
            <a:off x="4799856" y="3933339"/>
            <a:ext cx="360040" cy="307777"/>
          </a:xfrm>
          <a:prstGeom prst="rightArrow">
            <a:avLst/>
          </a:prstGeom>
        </p:spPr>
        <p:style>
          <a:lnRef idx="1">
            <a:schemeClr val="accent2"/>
          </a:lnRef>
          <a:fillRef idx="3">
            <a:schemeClr val="accent2"/>
          </a:fillRef>
          <a:effectRef idx="2">
            <a:schemeClr val="accent2"/>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grpSp>
        <p:nvGrpSpPr>
          <p:cNvPr id="8" name="组合 7">
            <a:extLst>
              <a:ext uri="{FF2B5EF4-FFF2-40B4-BE49-F238E27FC236}">
                <a16:creationId xmlns:a16="http://schemas.microsoft.com/office/drawing/2014/main" id="{35E48B4F-E9E5-4181-8D02-981CE7A20845}"/>
              </a:ext>
            </a:extLst>
          </p:cNvPr>
          <p:cNvGrpSpPr/>
          <p:nvPr/>
        </p:nvGrpSpPr>
        <p:grpSpPr>
          <a:xfrm>
            <a:off x="2135560" y="5305257"/>
            <a:ext cx="745094" cy="775148"/>
            <a:chOff x="951123" y="5057798"/>
            <a:chExt cx="745094" cy="775148"/>
          </a:xfrm>
        </p:grpSpPr>
        <p:sp>
          <p:nvSpPr>
            <p:cNvPr id="33" name="任意多边形: 形状 32">
              <a:extLst>
                <a:ext uri="{FF2B5EF4-FFF2-40B4-BE49-F238E27FC236}">
                  <a16:creationId xmlns:a16="http://schemas.microsoft.com/office/drawing/2014/main" id="{34DBBEF2-74A3-4094-A1CC-287852A46B64}"/>
                </a:ext>
              </a:extLst>
            </p:cNvPr>
            <p:cNvSpPr/>
            <p:nvPr/>
          </p:nvSpPr>
          <p:spPr>
            <a:xfrm>
              <a:off x="1185581" y="5057798"/>
              <a:ext cx="312971" cy="500754"/>
            </a:xfrm>
            <a:custGeom>
              <a:avLst/>
              <a:gdLst>
                <a:gd name="connsiteX0" fmla="*/ 1071563 w 1190625"/>
                <a:gd name="connsiteY0" fmla="*/ 0 h 1905000"/>
                <a:gd name="connsiteX1" fmla="*/ 119063 w 1190625"/>
                <a:gd name="connsiteY1" fmla="*/ 0 h 1905000"/>
                <a:gd name="connsiteX2" fmla="*/ 0 w 1190625"/>
                <a:gd name="connsiteY2" fmla="*/ 119063 h 1905000"/>
                <a:gd name="connsiteX3" fmla="*/ 0 w 1190625"/>
                <a:gd name="connsiteY3" fmla="*/ 1785938 h 1905000"/>
                <a:gd name="connsiteX4" fmla="*/ 119063 w 1190625"/>
                <a:gd name="connsiteY4" fmla="*/ 1905000 h 1905000"/>
                <a:gd name="connsiteX5" fmla="*/ 1071563 w 1190625"/>
                <a:gd name="connsiteY5" fmla="*/ 1905000 h 1905000"/>
                <a:gd name="connsiteX6" fmla="*/ 1190625 w 1190625"/>
                <a:gd name="connsiteY6" fmla="*/ 1785938 h 1905000"/>
                <a:gd name="connsiteX7" fmla="*/ 1190625 w 1190625"/>
                <a:gd name="connsiteY7" fmla="*/ 119063 h 1905000"/>
                <a:gd name="connsiteX8" fmla="*/ 1071563 w 1190625"/>
                <a:gd name="connsiteY8" fmla="*/ 0 h 1905000"/>
                <a:gd name="connsiteX9" fmla="*/ 863203 w 1190625"/>
                <a:gd name="connsiteY9" fmla="*/ 1547813 h 1905000"/>
                <a:gd name="connsiteX10" fmla="*/ 327422 w 1190625"/>
                <a:gd name="connsiteY10" fmla="*/ 1547813 h 1905000"/>
                <a:gd name="connsiteX11" fmla="*/ 285378 w 1190625"/>
                <a:gd name="connsiteY11" fmla="*/ 1530325 h 1905000"/>
                <a:gd name="connsiteX12" fmla="*/ 267891 w 1190625"/>
                <a:gd name="connsiteY12" fmla="*/ 1488281 h 1905000"/>
                <a:gd name="connsiteX13" fmla="*/ 396813 w 1190625"/>
                <a:gd name="connsiteY13" fmla="*/ 1227832 h 1905000"/>
                <a:gd name="connsiteX14" fmla="*/ 397743 w 1190625"/>
                <a:gd name="connsiteY14" fmla="*/ 1204950 h 1905000"/>
                <a:gd name="connsiteX15" fmla="*/ 297656 w 1190625"/>
                <a:gd name="connsiteY15" fmla="*/ 982266 h 1905000"/>
                <a:gd name="connsiteX16" fmla="*/ 591406 w 1190625"/>
                <a:gd name="connsiteY16" fmla="*/ 684609 h 1905000"/>
                <a:gd name="connsiteX17" fmla="*/ 892783 w 1190625"/>
                <a:gd name="connsiteY17" fmla="*/ 977429 h 1905000"/>
                <a:gd name="connsiteX18" fmla="*/ 792882 w 1190625"/>
                <a:gd name="connsiteY18" fmla="*/ 1204764 h 1905000"/>
                <a:gd name="connsiteX19" fmla="*/ 793626 w 1190625"/>
                <a:gd name="connsiteY19" fmla="*/ 1227832 h 1905000"/>
                <a:gd name="connsiteX20" fmla="*/ 887388 w 1190625"/>
                <a:gd name="connsiteY20" fmla="*/ 1340569 h 1905000"/>
                <a:gd name="connsiteX21" fmla="*/ 922362 w 1190625"/>
                <a:gd name="connsiteY21" fmla="*/ 1488095 h 1905000"/>
                <a:gd name="connsiteX22" fmla="*/ 863203 w 1190625"/>
                <a:gd name="connsiteY22" fmla="*/ 1547813 h 1905000"/>
                <a:gd name="connsiteX23" fmla="*/ 1071563 w 1190625"/>
                <a:gd name="connsiteY23" fmla="*/ 327422 h 1905000"/>
                <a:gd name="connsiteX24" fmla="*/ 1041797 w 1190625"/>
                <a:gd name="connsiteY24" fmla="*/ 357188 h 1905000"/>
                <a:gd name="connsiteX25" fmla="*/ 148828 w 1190625"/>
                <a:gd name="connsiteY25" fmla="*/ 357188 h 1905000"/>
                <a:gd name="connsiteX26" fmla="*/ 119063 w 1190625"/>
                <a:gd name="connsiteY26" fmla="*/ 327422 h 1905000"/>
                <a:gd name="connsiteX27" fmla="*/ 119063 w 1190625"/>
                <a:gd name="connsiteY27" fmla="*/ 148828 h 1905000"/>
                <a:gd name="connsiteX28" fmla="*/ 148828 w 1190625"/>
                <a:gd name="connsiteY28" fmla="*/ 119063 h 1905000"/>
                <a:gd name="connsiteX29" fmla="*/ 1041797 w 1190625"/>
                <a:gd name="connsiteY29" fmla="*/ 119063 h 1905000"/>
                <a:gd name="connsiteX30" fmla="*/ 1071563 w 1190625"/>
                <a:gd name="connsiteY30" fmla="*/ 148828 h 1905000"/>
                <a:gd name="connsiteX31" fmla="*/ 1071563 w 1190625"/>
                <a:gd name="connsiteY31" fmla="*/ 327422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5" h="1905000">
                  <a:moveTo>
                    <a:pt x="1071563" y="0"/>
                  </a:moveTo>
                  <a:lnTo>
                    <a:pt x="119063" y="0"/>
                  </a:lnTo>
                  <a:cubicBezTo>
                    <a:pt x="53392" y="0"/>
                    <a:pt x="0" y="53206"/>
                    <a:pt x="0" y="119063"/>
                  </a:cubicBezTo>
                  <a:lnTo>
                    <a:pt x="0" y="1785938"/>
                  </a:lnTo>
                  <a:cubicBezTo>
                    <a:pt x="0" y="1851608"/>
                    <a:pt x="53392" y="1905000"/>
                    <a:pt x="119063" y="1905000"/>
                  </a:cubicBezTo>
                  <a:lnTo>
                    <a:pt x="1071563" y="1905000"/>
                  </a:lnTo>
                  <a:cubicBezTo>
                    <a:pt x="1137233" y="1905000"/>
                    <a:pt x="1190625" y="1851608"/>
                    <a:pt x="1190625" y="1785938"/>
                  </a:cubicBezTo>
                  <a:lnTo>
                    <a:pt x="1190625" y="119063"/>
                  </a:lnTo>
                  <a:cubicBezTo>
                    <a:pt x="1190625" y="53206"/>
                    <a:pt x="1137233" y="0"/>
                    <a:pt x="1071563" y="0"/>
                  </a:cubicBezTo>
                  <a:close/>
                  <a:moveTo>
                    <a:pt x="863203" y="1547813"/>
                  </a:moveTo>
                  <a:lnTo>
                    <a:pt x="327422" y="1547813"/>
                  </a:lnTo>
                  <a:cubicBezTo>
                    <a:pt x="311051" y="1547813"/>
                    <a:pt x="296168" y="1541115"/>
                    <a:pt x="285378" y="1530325"/>
                  </a:cubicBezTo>
                  <a:cubicBezTo>
                    <a:pt x="274588" y="1519535"/>
                    <a:pt x="267891" y="1504652"/>
                    <a:pt x="267891" y="1488281"/>
                  </a:cubicBezTo>
                  <a:cubicBezTo>
                    <a:pt x="267891" y="1382055"/>
                    <a:pt x="318492" y="1287735"/>
                    <a:pt x="396813" y="1227832"/>
                  </a:cubicBezTo>
                  <a:cubicBezTo>
                    <a:pt x="404254" y="1222065"/>
                    <a:pt x="404813" y="1211089"/>
                    <a:pt x="397743" y="1204950"/>
                  </a:cubicBezTo>
                  <a:cubicBezTo>
                    <a:pt x="336352" y="1150442"/>
                    <a:pt x="297656" y="1070818"/>
                    <a:pt x="297656" y="982266"/>
                  </a:cubicBezTo>
                  <a:cubicBezTo>
                    <a:pt x="297656" y="819113"/>
                    <a:pt x="428811" y="686656"/>
                    <a:pt x="591406" y="684609"/>
                  </a:cubicBezTo>
                  <a:cubicBezTo>
                    <a:pt x="754745" y="682563"/>
                    <a:pt x="890364" y="814090"/>
                    <a:pt x="892783" y="977429"/>
                  </a:cubicBezTo>
                  <a:cubicBezTo>
                    <a:pt x="894271" y="1067842"/>
                    <a:pt x="855390" y="1149325"/>
                    <a:pt x="792882" y="1204764"/>
                  </a:cubicBezTo>
                  <a:cubicBezTo>
                    <a:pt x="785813" y="1211089"/>
                    <a:pt x="786185" y="1222065"/>
                    <a:pt x="793626" y="1227832"/>
                  </a:cubicBezTo>
                  <a:cubicBezTo>
                    <a:pt x="832879" y="1257784"/>
                    <a:pt x="865064" y="1296293"/>
                    <a:pt x="887388" y="1340569"/>
                  </a:cubicBezTo>
                  <a:cubicBezTo>
                    <a:pt x="909898" y="1384846"/>
                    <a:pt x="922362" y="1435075"/>
                    <a:pt x="922362" y="1488095"/>
                  </a:cubicBezTo>
                  <a:cubicBezTo>
                    <a:pt x="922734" y="1521210"/>
                    <a:pt x="896131" y="1547813"/>
                    <a:pt x="863203" y="1547813"/>
                  </a:cubicBezTo>
                  <a:close/>
                  <a:moveTo>
                    <a:pt x="1071563" y="327422"/>
                  </a:moveTo>
                  <a:cubicBezTo>
                    <a:pt x="1071563" y="343793"/>
                    <a:pt x="1058168" y="357188"/>
                    <a:pt x="1041797" y="357188"/>
                  </a:cubicBezTo>
                  <a:lnTo>
                    <a:pt x="148828" y="357188"/>
                  </a:lnTo>
                  <a:cubicBezTo>
                    <a:pt x="132457" y="357188"/>
                    <a:pt x="119063" y="343793"/>
                    <a:pt x="119063" y="327422"/>
                  </a:cubicBezTo>
                  <a:lnTo>
                    <a:pt x="119063" y="148828"/>
                  </a:lnTo>
                  <a:cubicBezTo>
                    <a:pt x="119063" y="132457"/>
                    <a:pt x="132457" y="119063"/>
                    <a:pt x="148828" y="119063"/>
                  </a:cubicBezTo>
                  <a:lnTo>
                    <a:pt x="1041797" y="119063"/>
                  </a:lnTo>
                  <a:cubicBezTo>
                    <a:pt x="1058168" y="119063"/>
                    <a:pt x="1071563" y="132457"/>
                    <a:pt x="1071563" y="148828"/>
                  </a:cubicBezTo>
                  <a:lnTo>
                    <a:pt x="1071563" y="327422"/>
                  </a:lnTo>
                  <a:close/>
                </a:path>
              </a:pathLst>
            </a:custGeom>
            <a:solidFill>
              <a:srgbClr val="006CB8"/>
            </a:solidFill>
            <a:ln w="1860" cap="flat">
              <a:noFill/>
              <a:prstDash val="solid"/>
              <a:miter/>
            </a:ln>
          </p:spPr>
          <p:txBody>
            <a:bodyPr rtlCol="0" anchor="ctr"/>
            <a:lstStyle/>
            <a:p>
              <a:endParaRPr lang="zh-CN" altLang="en-US"/>
            </a:p>
          </p:txBody>
        </p:sp>
        <p:sp>
          <p:nvSpPr>
            <p:cNvPr id="56" name="文本框 55">
              <a:extLst>
                <a:ext uri="{FF2B5EF4-FFF2-40B4-BE49-F238E27FC236}">
                  <a16:creationId xmlns:a16="http://schemas.microsoft.com/office/drawing/2014/main" id="{6FDA975B-CE5A-4C77-A63C-99973B27ED5E}"/>
                </a:ext>
              </a:extLst>
            </p:cNvPr>
            <p:cNvSpPr txBox="1"/>
            <p:nvPr/>
          </p:nvSpPr>
          <p:spPr bwMode="auto">
            <a:xfrm>
              <a:off x="951123" y="5555947"/>
              <a:ext cx="745094" cy="276999"/>
            </a:xfrm>
            <a:prstGeom prst="rect">
              <a:avLst/>
            </a:prstGeom>
            <a:noFill/>
            <a:ln w="12700">
              <a:noFill/>
              <a:miter lim="800000"/>
            </a:ln>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一卡通</a:t>
              </a:r>
              <a:endParaRPr lang="en-US" altLang="zh-CN" sz="1200" b="1" dirty="0">
                <a:latin typeface="微软雅黑" panose="020B0503020204020204" pitchFamily="34" charset="-122"/>
                <a:ea typeface="微软雅黑" panose="020B0503020204020204" pitchFamily="34" charset="-122"/>
              </a:endParaRPr>
            </a:p>
          </p:txBody>
        </p:sp>
      </p:grpSp>
      <p:sp>
        <p:nvSpPr>
          <p:cNvPr id="123" name="文本框 122">
            <a:extLst>
              <a:ext uri="{FF2B5EF4-FFF2-40B4-BE49-F238E27FC236}">
                <a16:creationId xmlns:a16="http://schemas.microsoft.com/office/drawing/2014/main" id="{7BF6791D-AEC7-47C7-8244-CF39097DF183}"/>
              </a:ext>
            </a:extLst>
          </p:cNvPr>
          <p:cNvSpPr txBox="1"/>
          <p:nvPr/>
        </p:nvSpPr>
        <p:spPr bwMode="auto">
          <a:xfrm>
            <a:off x="425474" y="3373190"/>
            <a:ext cx="1792597" cy="461665"/>
          </a:xfrm>
          <a:prstGeom prst="rect">
            <a:avLst/>
          </a:prstGeom>
          <a:noFill/>
          <a:ln w="12700">
            <a:noFill/>
            <a:miter lim="800000"/>
          </a:ln>
        </p:spPr>
        <p:txBody>
          <a:bodyPr wrap="square">
            <a:spAutoFit/>
          </a:bodyPr>
          <a:lstStyle/>
          <a:p>
            <a:r>
              <a:rPr lang="zh-CN" altLang="en-US" sz="1200" b="1" dirty="0">
                <a:latin typeface="微软雅黑" panose="020B0503020204020204" pitchFamily="34" charset="-122"/>
                <a:ea typeface="微软雅黑" panose="020B0503020204020204" pitchFamily="34" charset="-122"/>
              </a:rPr>
              <a:t>已具备</a:t>
            </a:r>
            <a:r>
              <a:rPr lang="en-US" altLang="zh-CN" sz="1200" b="1" dirty="0">
                <a:latin typeface="微软雅黑" panose="020B0503020204020204" pitchFamily="34" charset="-122"/>
                <a:ea typeface="微软雅黑" panose="020B0503020204020204" pitchFamily="34" charset="-122"/>
              </a:rPr>
              <a:t>SIM</a:t>
            </a:r>
            <a:r>
              <a:rPr lang="zh-CN" altLang="en-US" sz="1200" b="1" dirty="0">
                <a:latin typeface="微软雅黑" panose="020B0503020204020204" pitchFamily="34" charset="-122"/>
                <a:ea typeface="微软雅黑" panose="020B0503020204020204" pitchFamily="34" charset="-122"/>
              </a:rPr>
              <a:t>卡数币钱包发行条件。</a:t>
            </a:r>
            <a:endParaRPr lang="zh-CN" altLang="en-US" sz="1200" b="1" dirty="0"/>
          </a:p>
        </p:txBody>
      </p:sp>
      <p:sp>
        <p:nvSpPr>
          <p:cNvPr id="125" name="文本框 124">
            <a:extLst>
              <a:ext uri="{FF2B5EF4-FFF2-40B4-BE49-F238E27FC236}">
                <a16:creationId xmlns:a16="http://schemas.microsoft.com/office/drawing/2014/main" id="{DB5992F0-C399-4B98-ACAA-4C9A787D3A18}"/>
              </a:ext>
            </a:extLst>
          </p:cNvPr>
          <p:cNvSpPr txBox="1"/>
          <p:nvPr/>
        </p:nvSpPr>
        <p:spPr bwMode="auto">
          <a:xfrm>
            <a:off x="396402" y="5310788"/>
            <a:ext cx="1792597" cy="1200329"/>
          </a:xfrm>
          <a:prstGeom prst="rect">
            <a:avLst/>
          </a:prstGeom>
          <a:noFill/>
          <a:ln w="12700">
            <a:noFill/>
            <a:miter lim="800000"/>
          </a:ln>
        </p:spPr>
        <p:txBody>
          <a:bodyPr wrap="square">
            <a:spAutoFit/>
          </a:bodyPr>
          <a:lstStyle/>
          <a:p>
            <a:r>
              <a:rPr lang="zh-CN" altLang="en-US" sz="1200" b="1" dirty="0">
                <a:latin typeface="微软雅黑" panose="020B0503020204020204" pitchFamily="34" charset="-122"/>
                <a:ea typeface="微软雅黑" panose="020B0503020204020204" pitchFamily="34" charset="-122"/>
              </a:rPr>
              <a:t>公交卡：多地市具备开展条件。</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M1</a:t>
            </a:r>
            <a:r>
              <a:rPr lang="zh-CN" altLang="en-US" sz="1200" b="1" dirty="0">
                <a:latin typeface="微软雅黑" panose="020B0503020204020204" pitchFamily="34" charset="-122"/>
                <a:ea typeface="微软雅黑" panose="020B0503020204020204" pitchFamily="34" charset="-122"/>
              </a:rPr>
              <a:t>卡应用：</a:t>
            </a:r>
            <a:r>
              <a:rPr lang="en-US" altLang="zh-CN" sz="1200" b="1" dirty="0">
                <a:latin typeface="微软雅黑" panose="020B0503020204020204" pitchFamily="34" charset="-122"/>
                <a:ea typeface="微软雅黑" panose="020B0503020204020204" pitchFamily="34" charset="-122"/>
              </a:rPr>
              <a:t>NFC-SIM</a:t>
            </a:r>
            <a:r>
              <a:rPr lang="zh-CN" altLang="en-US" sz="1200" b="1" dirty="0">
                <a:latin typeface="微软雅黑" panose="020B0503020204020204" pitchFamily="34" charset="-122"/>
                <a:ea typeface="微软雅黑" panose="020B0503020204020204" pitchFamily="34" charset="-122"/>
              </a:rPr>
              <a:t>卡可支持。</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CPU</a:t>
            </a:r>
            <a:r>
              <a:rPr lang="zh-CN" altLang="en-US" sz="1200" b="1" dirty="0">
                <a:latin typeface="微软雅黑" panose="020B0503020204020204" pitchFamily="34" charset="-122"/>
                <a:ea typeface="微软雅黑" panose="020B0503020204020204" pitchFamily="34" charset="-122"/>
              </a:rPr>
              <a:t>卡应用：可根据应用场景定制开发。</a:t>
            </a:r>
            <a:endParaRPr lang="zh-CN" altLang="en-US" sz="1200" b="1" dirty="0"/>
          </a:p>
        </p:txBody>
      </p:sp>
      <p:sp>
        <p:nvSpPr>
          <p:cNvPr id="126" name="文本框 125">
            <a:extLst>
              <a:ext uri="{FF2B5EF4-FFF2-40B4-BE49-F238E27FC236}">
                <a16:creationId xmlns:a16="http://schemas.microsoft.com/office/drawing/2014/main" id="{0820019B-4417-4D7E-803C-A1E97856697C}"/>
              </a:ext>
            </a:extLst>
          </p:cNvPr>
          <p:cNvSpPr txBox="1"/>
          <p:nvPr/>
        </p:nvSpPr>
        <p:spPr bwMode="auto">
          <a:xfrm>
            <a:off x="5264496" y="1918189"/>
            <a:ext cx="2511705" cy="646331"/>
          </a:xfrm>
          <a:prstGeom prst="rect">
            <a:avLst/>
          </a:prstGeom>
          <a:noFill/>
          <a:ln w="12700">
            <a:noFill/>
            <a:miter lim="800000"/>
          </a:ln>
        </p:spPr>
        <p:txBody>
          <a:bodyPr wrap="square">
            <a:spAutoFit/>
          </a:bodyPr>
          <a:lstStyle/>
          <a:p>
            <a:r>
              <a:rPr lang="zh-CN" altLang="en-US" sz="1200" b="1" dirty="0">
                <a:latin typeface="微软雅黑" panose="020B0503020204020204" pitchFamily="34" charset="-122"/>
                <a:ea typeface="微软雅黑" panose="020B0503020204020204" pitchFamily="34" charset="-122"/>
              </a:rPr>
              <a:t>整合数字身份、数币钱包、数字资产交易等功能；可优先将电信博物馆馆藏进行数字化上链。</a:t>
            </a:r>
            <a:endParaRPr lang="zh-CN" altLang="en-US" sz="1200" b="1" dirty="0"/>
          </a:p>
        </p:txBody>
      </p:sp>
      <p:sp>
        <p:nvSpPr>
          <p:cNvPr id="127" name="文本框 126">
            <a:extLst>
              <a:ext uri="{FF2B5EF4-FFF2-40B4-BE49-F238E27FC236}">
                <a16:creationId xmlns:a16="http://schemas.microsoft.com/office/drawing/2014/main" id="{61EF7C88-69F7-4D8C-8D3A-F504B59BA126}"/>
              </a:ext>
            </a:extLst>
          </p:cNvPr>
          <p:cNvSpPr txBox="1"/>
          <p:nvPr/>
        </p:nvSpPr>
        <p:spPr bwMode="auto">
          <a:xfrm>
            <a:off x="5568998" y="5898763"/>
            <a:ext cx="2563536" cy="646331"/>
          </a:xfrm>
          <a:prstGeom prst="rect">
            <a:avLst/>
          </a:prstGeom>
          <a:noFill/>
          <a:ln w="12700">
            <a:noFill/>
            <a:miter lim="800000"/>
          </a:ln>
        </p:spPr>
        <p:txBody>
          <a:bodyPr wrap="square">
            <a:spAutoFit/>
          </a:bodyPr>
          <a:lstStyle/>
          <a:p>
            <a:r>
              <a:rPr lang="zh-CN" altLang="en-US" sz="1200" b="1" dirty="0">
                <a:latin typeface="微软雅黑" panose="020B0503020204020204" pitchFamily="34" charset="-122"/>
                <a:ea typeface="微软雅黑" panose="020B0503020204020204" pitchFamily="34" charset="-122"/>
              </a:rPr>
              <a:t>与各地市的</a:t>
            </a:r>
            <a:r>
              <a:rPr lang="en-US" altLang="zh-CN" sz="1200" b="1" dirty="0">
                <a:latin typeface="微软雅黑" panose="020B0503020204020204" pitchFamily="34" charset="-122"/>
                <a:ea typeface="微软雅黑" panose="020B0503020204020204" pitchFamily="34" charset="-122"/>
              </a:rPr>
              <a:t>ICT</a:t>
            </a:r>
            <a:r>
              <a:rPr lang="zh-CN" altLang="en-US" sz="1200" b="1" dirty="0">
                <a:latin typeface="微软雅黑" panose="020B0503020204020204" pitchFamily="34" charset="-122"/>
                <a:ea typeface="微软雅黑" panose="020B0503020204020204" pitchFamily="34" charset="-122"/>
              </a:rPr>
              <a:t>合作伙伴共同进行校园基础设施的升级改造，实现“云</a:t>
            </a:r>
            <a:r>
              <a:rPr lang="en-US" altLang="zh-CN" sz="1200" b="1" dirty="0">
                <a:latin typeface="微软雅黑" panose="020B0503020204020204" pitchFamily="34" charset="-122"/>
                <a:ea typeface="微软雅黑" panose="020B0503020204020204" pitchFamily="34" charset="-122"/>
              </a:rPr>
              <a:t>SIM</a:t>
            </a:r>
            <a:r>
              <a:rPr lang="zh-CN" altLang="en-US" sz="1200" b="1" dirty="0">
                <a:latin typeface="微软雅黑" panose="020B0503020204020204" pitchFamily="34" charset="-122"/>
                <a:ea typeface="微软雅黑" panose="020B0503020204020204" pitchFamily="34" charset="-122"/>
              </a:rPr>
              <a:t>卡”产品的完整应用落地。</a:t>
            </a:r>
            <a:endParaRPr lang="zh-CN" altLang="en-US" sz="1200" b="1" dirty="0"/>
          </a:p>
        </p:txBody>
      </p:sp>
      <p:pic>
        <p:nvPicPr>
          <p:cNvPr id="4" name="图形 3">
            <a:extLst>
              <a:ext uri="{FF2B5EF4-FFF2-40B4-BE49-F238E27FC236}">
                <a16:creationId xmlns:a16="http://schemas.microsoft.com/office/drawing/2014/main" id="{B9B406FE-23CC-42D7-B34A-6EB0EF8BDF6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9097" y="2456989"/>
            <a:ext cx="741804" cy="741804"/>
          </a:xfrm>
          <a:prstGeom prst="rect">
            <a:avLst/>
          </a:prstGeom>
        </p:spPr>
      </p:pic>
      <p:grpSp>
        <p:nvGrpSpPr>
          <p:cNvPr id="18" name="组合 17">
            <a:extLst>
              <a:ext uri="{FF2B5EF4-FFF2-40B4-BE49-F238E27FC236}">
                <a16:creationId xmlns:a16="http://schemas.microsoft.com/office/drawing/2014/main" id="{9E9A00B2-4AAA-4416-BCFA-D41186B2E5E4}"/>
              </a:ext>
            </a:extLst>
          </p:cNvPr>
          <p:cNvGrpSpPr/>
          <p:nvPr/>
        </p:nvGrpSpPr>
        <p:grpSpPr>
          <a:xfrm>
            <a:off x="2135560" y="4295795"/>
            <a:ext cx="893483" cy="770771"/>
            <a:chOff x="2096960" y="3833865"/>
            <a:chExt cx="893483" cy="770771"/>
          </a:xfrm>
        </p:grpSpPr>
        <p:grpSp>
          <p:nvGrpSpPr>
            <p:cNvPr id="6" name="组合 5">
              <a:extLst>
                <a:ext uri="{FF2B5EF4-FFF2-40B4-BE49-F238E27FC236}">
                  <a16:creationId xmlns:a16="http://schemas.microsoft.com/office/drawing/2014/main" id="{D01F74ED-3096-4D17-AC48-CD41B27DFE1C}"/>
                </a:ext>
              </a:extLst>
            </p:cNvPr>
            <p:cNvGrpSpPr/>
            <p:nvPr/>
          </p:nvGrpSpPr>
          <p:grpSpPr>
            <a:xfrm>
              <a:off x="2236681" y="3833865"/>
              <a:ext cx="549543" cy="485169"/>
              <a:chOff x="3945534" y="5000232"/>
              <a:chExt cx="709136" cy="626067"/>
            </a:xfrm>
          </p:grpSpPr>
          <p:sp>
            <p:nvSpPr>
              <p:cNvPr id="3" name="椭圆 2">
                <a:extLst>
                  <a:ext uri="{FF2B5EF4-FFF2-40B4-BE49-F238E27FC236}">
                    <a16:creationId xmlns:a16="http://schemas.microsoft.com/office/drawing/2014/main" id="{3107E452-94FD-4E2D-8E00-F75B2A9BEB3C}"/>
                  </a:ext>
                </a:extLst>
              </p:cNvPr>
              <p:cNvSpPr/>
              <p:nvPr/>
            </p:nvSpPr>
            <p:spPr>
              <a:xfrm>
                <a:off x="3988217" y="5000232"/>
                <a:ext cx="626067" cy="626067"/>
              </a:xfrm>
              <a:prstGeom prst="ellipse">
                <a:avLst/>
              </a:prstGeom>
              <a:noFill/>
              <a:ln w="28575">
                <a:solidFill>
                  <a:srgbClr val="006CB8"/>
                </a:solid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5" name="文本框 4">
                <a:extLst>
                  <a:ext uri="{FF2B5EF4-FFF2-40B4-BE49-F238E27FC236}">
                    <a16:creationId xmlns:a16="http://schemas.microsoft.com/office/drawing/2014/main" id="{4A36549D-1A0F-473D-91C1-320A57FBF45C}"/>
                  </a:ext>
                </a:extLst>
              </p:cNvPr>
              <p:cNvSpPr txBox="1"/>
              <p:nvPr/>
            </p:nvSpPr>
            <p:spPr bwMode="auto">
              <a:xfrm>
                <a:off x="3945534" y="5122270"/>
                <a:ext cx="709136" cy="399968"/>
              </a:xfrm>
              <a:prstGeom prst="rect">
                <a:avLst/>
              </a:prstGeom>
              <a:noFill/>
              <a:ln w="12700">
                <a:noFill/>
                <a:miter lim="800000"/>
              </a:ln>
            </p:spPr>
            <p:txBody>
              <a:bodyPr wrap="none" lIns="89996" tIns="46798" rIns="89996" bIns="46798" rtlCol="0" anchor="t">
                <a:spAutoFit/>
              </a:bodyPr>
              <a:lstStyle/>
              <a:p>
                <a:pPr algn="ctr"/>
                <a:r>
                  <a:rPr lang="en-US" altLang="zh-CN" sz="1400" b="1" dirty="0">
                    <a:solidFill>
                      <a:srgbClr val="006CB8"/>
                    </a:solidFill>
                    <a:latin typeface="Microsoft YaHei UI" panose="020B0503020204020204" pitchFamily="34" charset="-122"/>
                    <a:ea typeface="Microsoft YaHei UI" panose="020B0503020204020204" pitchFamily="34" charset="-122"/>
                  </a:rPr>
                  <a:t>NFT</a:t>
                </a:r>
                <a:endParaRPr lang="zh-CN" altLang="en-US" sz="1400" b="1" dirty="0">
                  <a:solidFill>
                    <a:srgbClr val="006CB8"/>
                  </a:solidFill>
                  <a:latin typeface="Microsoft YaHei UI" panose="020B0503020204020204" pitchFamily="34" charset="-122"/>
                  <a:ea typeface="Microsoft YaHei UI" panose="020B0503020204020204" pitchFamily="34" charset="-122"/>
                </a:endParaRPr>
              </a:p>
            </p:txBody>
          </p:sp>
        </p:grpSp>
        <p:sp>
          <p:nvSpPr>
            <p:cNvPr id="62" name="文本框 61">
              <a:extLst>
                <a:ext uri="{FF2B5EF4-FFF2-40B4-BE49-F238E27FC236}">
                  <a16:creationId xmlns:a16="http://schemas.microsoft.com/office/drawing/2014/main" id="{6CD3D3D5-F311-44EC-BA94-3C59438CA08F}"/>
                </a:ext>
              </a:extLst>
            </p:cNvPr>
            <p:cNvSpPr txBox="1"/>
            <p:nvPr/>
          </p:nvSpPr>
          <p:spPr bwMode="auto">
            <a:xfrm>
              <a:off x="2096960" y="4327637"/>
              <a:ext cx="893483" cy="276999"/>
            </a:xfrm>
            <a:prstGeom prst="rect">
              <a:avLst/>
            </a:prstGeom>
            <a:noFill/>
            <a:ln w="12700">
              <a:noFill/>
              <a:miter lim="800000"/>
            </a:ln>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数字资产</a:t>
              </a:r>
              <a:endParaRPr lang="zh-CN" altLang="en-US" sz="1200" dirty="0"/>
            </a:p>
          </p:txBody>
        </p:sp>
      </p:grpSp>
      <p:cxnSp>
        <p:nvCxnSpPr>
          <p:cNvPr id="63" name="连接符: 肘形 62">
            <a:extLst>
              <a:ext uri="{FF2B5EF4-FFF2-40B4-BE49-F238E27FC236}">
                <a16:creationId xmlns:a16="http://schemas.microsoft.com/office/drawing/2014/main" id="{72870584-EAAD-4B9A-BADE-0DFECB2EDF91}"/>
              </a:ext>
            </a:extLst>
          </p:cNvPr>
          <p:cNvCxnSpPr>
            <a:cxnSpLocks/>
            <a:stCxn id="5" idx="3"/>
            <a:endCxn id="52" idx="1"/>
          </p:cNvCxnSpPr>
          <p:nvPr/>
        </p:nvCxnSpPr>
        <p:spPr>
          <a:xfrm flipV="1">
            <a:off x="2824824" y="4089525"/>
            <a:ext cx="1368546" cy="455820"/>
          </a:xfrm>
          <a:prstGeom prst="bentConnector3">
            <a:avLst>
              <a:gd name="adj1" fmla="val 54176"/>
            </a:avLst>
          </a:prstGeom>
          <a:ln w="19050">
            <a:tailEnd type="triangle"/>
          </a:ln>
        </p:spPr>
        <p:style>
          <a:lnRef idx="2">
            <a:schemeClr val="dk1"/>
          </a:lnRef>
          <a:fillRef idx="0">
            <a:schemeClr val="dk1"/>
          </a:fillRef>
          <a:effectRef idx="1">
            <a:schemeClr val="dk1"/>
          </a:effectRef>
          <a:fontRef idx="minor">
            <a:schemeClr val="tx1"/>
          </a:fontRef>
        </p:style>
      </p:cxnSp>
      <p:sp>
        <p:nvSpPr>
          <p:cNvPr id="78" name="文本框 77">
            <a:extLst>
              <a:ext uri="{FF2B5EF4-FFF2-40B4-BE49-F238E27FC236}">
                <a16:creationId xmlns:a16="http://schemas.microsoft.com/office/drawing/2014/main" id="{7E9E07AE-0453-4705-9134-5854BE8734A5}"/>
              </a:ext>
            </a:extLst>
          </p:cNvPr>
          <p:cNvSpPr txBox="1"/>
          <p:nvPr/>
        </p:nvSpPr>
        <p:spPr bwMode="auto">
          <a:xfrm>
            <a:off x="412039" y="4340675"/>
            <a:ext cx="1723389" cy="646331"/>
          </a:xfrm>
          <a:prstGeom prst="rect">
            <a:avLst/>
          </a:prstGeom>
          <a:noFill/>
          <a:ln w="12700">
            <a:noFill/>
            <a:miter lim="800000"/>
          </a:ln>
        </p:spPr>
        <p:txBody>
          <a:bodyPr wrap="square">
            <a:spAutoFit/>
          </a:bodyPr>
          <a:lstStyle/>
          <a:p>
            <a:r>
              <a:rPr lang="zh-CN" altLang="en-US" sz="1200" b="1" dirty="0">
                <a:latin typeface="微软雅黑" panose="020B0503020204020204" pitchFamily="34" charset="-122"/>
                <a:ea typeface="微软雅黑" panose="020B0503020204020204" pitchFamily="34" charset="-122"/>
              </a:rPr>
              <a:t>基于区块链打造数字资产发布与交易平台，拥抱元宇宙。</a:t>
            </a:r>
            <a:endParaRPr lang="zh-CN" altLang="en-US" sz="1200" b="1" dirty="0"/>
          </a:p>
        </p:txBody>
      </p:sp>
      <p:grpSp>
        <p:nvGrpSpPr>
          <p:cNvPr id="72" name="组合 71">
            <a:extLst>
              <a:ext uri="{FF2B5EF4-FFF2-40B4-BE49-F238E27FC236}">
                <a16:creationId xmlns:a16="http://schemas.microsoft.com/office/drawing/2014/main" id="{0F2D8966-AC24-40FD-BBDF-8A9F6783FA9B}"/>
              </a:ext>
            </a:extLst>
          </p:cNvPr>
          <p:cNvGrpSpPr/>
          <p:nvPr/>
        </p:nvGrpSpPr>
        <p:grpSpPr>
          <a:xfrm rot="16200000">
            <a:off x="5214328" y="3097977"/>
            <a:ext cx="1803137" cy="1927149"/>
            <a:chOff x="3485702" y="5179632"/>
            <a:chExt cx="1438693" cy="1537640"/>
          </a:xfrm>
        </p:grpSpPr>
        <p:sp>
          <p:nvSpPr>
            <p:cNvPr id="185" name="任意多边形: 形状 184">
              <a:extLst>
                <a:ext uri="{FF2B5EF4-FFF2-40B4-BE49-F238E27FC236}">
                  <a16:creationId xmlns:a16="http://schemas.microsoft.com/office/drawing/2014/main" id="{E3BE6FBC-C94B-4D9E-928C-0F1FD64466B5}"/>
                </a:ext>
              </a:extLst>
            </p:cNvPr>
            <p:cNvSpPr/>
            <p:nvPr/>
          </p:nvSpPr>
          <p:spPr>
            <a:xfrm>
              <a:off x="3485702" y="5179843"/>
              <a:ext cx="1076904" cy="1439469"/>
            </a:xfrm>
            <a:custGeom>
              <a:avLst/>
              <a:gdLst>
                <a:gd name="connsiteX0" fmla="*/ 463935 w 1076904"/>
                <a:gd name="connsiteY0" fmla="*/ 1333722 h 1439469"/>
                <a:gd name="connsiteX1" fmla="*/ 463320 w 1076904"/>
                <a:gd name="connsiteY1" fmla="*/ 1333852 h 1439469"/>
                <a:gd name="connsiteX2" fmla="*/ 481310 w 1076904"/>
                <a:gd name="connsiteY2" fmla="*/ 1352277 h 1439469"/>
                <a:gd name="connsiteX3" fmla="*/ 709589 w 1076904"/>
                <a:gd name="connsiteY3" fmla="*/ 720801 h 1439469"/>
                <a:gd name="connsiteX4" fmla="*/ 644350 w 1076904"/>
                <a:gd name="connsiteY4" fmla="*/ 727377 h 1439469"/>
                <a:gd name="connsiteX5" fmla="*/ 378748 w 1076904"/>
                <a:gd name="connsiteY5" fmla="*/ 956283 h 1439469"/>
                <a:gd name="connsiteX6" fmla="*/ 374828 w 1076904"/>
                <a:gd name="connsiteY6" fmla="*/ 970794 h 1439469"/>
                <a:gd name="connsiteX7" fmla="*/ 374829 w 1076904"/>
                <a:gd name="connsiteY7" fmla="*/ 970794 h 1439469"/>
                <a:gd name="connsiteX8" fmla="*/ 378749 w 1076904"/>
                <a:gd name="connsiteY8" fmla="*/ 956284 h 1439469"/>
                <a:gd name="connsiteX9" fmla="*/ 644351 w 1076904"/>
                <a:gd name="connsiteY9" fmla="*/ 727378 h 1439469"/>
                <a:gd name="connsiteX10" fmla="*/ 709597 w 1076904"/>
                <a:gd name="connsiteY10" fmla="*/ 720801 h 1439469"/>
                <a:gd name="connsiteX11" fmla="*/ 717142 w 1076904"/>
                <a:gd name="connsiteY11" fmla="*/ 0 h 1439469"/>
                <a:gd name="connsiteX12" fmla="*/ 717142 w 1076904"/>
                <a:gd name="connsiteY12" fmla="*/ 1075 h 1439469"/>
                <a:gd name="connsiteX13" fmla="*/ 716903 w 1076904"/>
                <a:gd name="connsiteY13" fmla="*/ 1051 h 1439469"/>
                <a:gd name="connsiteX14" fmla="*/ 356903 w 1076904"/>
                <a:gd name="connsiteY14" fmla="*/ 361051 h 1439469"/>
                <a:gd name="connsiteX15" fmla="*/ 644350 w 1076904"/>
                <a:gd name="connsiteY15" fmla="*/ 713737 h 1439469"/>
                <a:gd name="connsiteX16" fmla="*/ 706781 w 1076904"/>
                <a:gd name="connsiteY16" fmla="*/ 720031 h 1439469"/>
                <a:gd name="connsiteX17" fmla="*/ 713559 w 1076904"/>
                <a:gd name="connsiteY17" fmla="*/ 719893 h 1439469"/>
                <a:gd name="connsiteX18" fmla="*/ 728943 w 1076904"/>
                <a:gd name="connsiteY18" fmla="*/ 720205 h 1439469"/>
                <a:gd name="connsiteX19" fmla="*/ 728952 w 1076904"/>
                <a:gd name="connsiteY19" fmla="*/ 721279 h 1439469"/>
                <a:gd name="connsiteX20" fmla="*/ 789457 w 1076904"/>
                <a:gd name="connsiteY20" fmla="*/ 727378 h 1439469"/>
                <a:gd name="connsiteX21" fmla="*/ 1076904 w 1076904"/>
                <a:gd name="connsiteY21" fmla="*/ 1080064 h 1439469"/>
                <a:gd name="connsiteX22" fmla="*/ 789457 w 1076904"/>
                <a:gd name="connsiteY22" fmla="*/ 1432750 h 1439469"/>
                <a:gd name="connsiteX23" fmla="*/ 734929 w 1076904"/>
                <a:gd name="connsiteY23" fmla="*/ 1438247 h 1439469"/>
                <a:gd name="connsiteX24" fmla="*/ 734938 w 1076904"/>
                <a:gd name="connsiteY24" fmla="*/ 1439298 h 1439469"/>
                <a:gd name="connsiteX25" fmla="*/ 721844 w 1076904"/>
                <a:gd name="connsiteY25" fmla="*/ 1439469 h 1439469"/>
                <a:gd name="connsiteX26" fmla="*/ 721315 w 1076904"/>
                <a:gd name="connsiteY26" fmla="*/ 1439462 h 1439469"/>
                <a:gd name="connsiteX27" fmla="*/ 721208 w 1076904"/>
                <a:gd name="connsiteY27" fmla="*/ 1439469 h 1439469"/>
                <a:gd name="connsiteX28" fmla="*/ 721208 w 1076904"/>
                <a:gd name="connsiteY28" fmla="*/ 1439461 h 1439469"/>
                <a:gd name="connsiteX29" fmla="*/ 715936 w 1076904"/>
                <a:gd name="connsiteY29" fmla="*/ 1439392 h 1439469"/>
                <a:gd name="connsiteX30" fmla="*/ 715936 w 1076904"/>
                <a:gd name="connsiteY30" fmla="*/ 1439469 h 1439469"/>
                <a:gd name="connsiteX31" fmla="*/ 714444 w 1076904"/>
                <a:gd name="connsiteY31" fmla="*/ 1439373 h 1439469"/>
                <a:gd name="connsiteX32" fmla="*/ 708751 w 1076904"/>
                <a:gd name="connsiteY32" fmla="*/ 1439298 h 1439469"/>
                <a:gd name="connsiteX33" fmla="*/ 708753 w 1076904"/>
                <a:gd name="connsiteY33" fmla="*/ 1439004 h 1439469"/>
                <a:gd name="connsiteX34" fmla="*/ 702134 w 1076904"/>
                <a:gd name="connsiteY34" fmla="*/ 1438575 h 1439469"/>
                <a:gd name="connsiteX35" fmla="*/ 702109 w 1076904"/>
                <a:gd name="connsiteY35" fmla="*/ 1438573 h 1439469"/>
                <a:gd name="connsiteX36" fmla="*/ 625773 w 1076904"/>
                <a:gd name="connsiteY36" fmla="*/ 1433630 h 1439469"/>
                <a:gd name="connsiteX37" fmla="*/ 466292 w 1076904"/>
                <a:gd name="connsiteY37" fmla="*/ 1393640 h 1439469"/>
                <a:gd name="connsiteX38" fmla="*/ 342533 w 1076904"/>
                <a:gd name="connsiteY38" fmla="*/ 1330215 h 1439469"/>
                <a:gd name="connsiteX39" fmla="*/ 340714 w 1076904"/>
                <a:gd name="connsiteY39" fmla="*/ 1329829 h 1439469"/>
                <a:gd name="connsiteX40" fmla="*/ 337912 w 1076904"/>
                <a:gd name="connsiteY40" fmla="*/ 1327846 h 1439469"/>
                <a:gd name="connsiteX41" fmla="*/ 321222 w 1076904"/>
                <a:gd name="connsiteY41" fmla="*/ 1319293 h 1439469"/>
                <a:gd name="connsiteX42" fmla="*/ 297243 w 1076904"/>
                <a:gd name="connsiteY42" fmla="*/ 1299066 h 1439469"/>
                <a:gd name="connsiteX43" fmla="*/ 282901 w 1076904"/>
                <a:gd name="connsiteY43" fmla="*/ 1288917 h 1439469"/>
                <a:gd name="connsiteX44" fmla="*/ 280170 w 1076904"/>
                <a:gd name="connsiteY44" fmla="*/ 1284664 h 1439469"/>
                <a:gd name="connsiteX45" fmla="*/ 196200 w 1076904"/>
                <a:gd name="connsiteY45" fmla="*/ 1213834 h 1439469"/>
                <a:gd name="connsiteX46" fmla="*/ 96864 w 1076904"/>
                <a:gd name="connsiteY46" fmla="*/ 1080507 h 1439469"/>
                <a:gd name="connsiteX47" fmla="*/ 96260 w 1076904"/>
                <a:gd name="connsiteY47" fmla="*/ 360159 h 1439469"/>
                <a:gd name="connsiteX48" fmla="*/ 624576 w 1076904"/>
                <a:gd name="connsiteY48" fmla="*/ 6149 h 14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76904" h="1439469">
                  <a:moveTo>
                    <a:pt x="463935" y="1333722"/>
                  </a:moveTo>
                  <a:lnTo>
                    <a:pt x="463320" y="1333852"/>
                  </a:lnTo>
                  <a:lnTo>
                    <a:pt x="481310" y="1352277"/>
                  </a:lnTo>
                  <a:close/>
                  <a:moveTo>
                    <a:pt x="709589" y="720801"/>
                  </a:moveTo>
                  <a:lnTo>
                    <a:pt x="644350" y="727377"/>
                  </a:lnTo>
                  <a:cubicBezTo>
                    <a:pt x="521316" y="752553"/>
                    <a:pt x="421144" y="840493"/>
                    <a:pt x="378748" y="956283"/>
                  </a:cubicBezTo>
                  <a:lnTo>
                    <a:pt x="374828" y="970794"/>
                  </a:lnTo>
                  <a:lnTo>
                    <a:pt x="374829" y="970794"/>
                  </a:lnTo>
                  <a:lnTo>
                    <a:pt x="378749" y="956284"/>
                  </a:lnTo>
                  <a:cubicBezTo>
                    <a:pt x="421145" y="840494"/>
                    <a:pt x="521317" y="752555"/>
                    <a:pt x="644351" y="727378"/>
                  </a:cubicBezTo>
                  <a:lnTo>
                    <a:pt x="709597" y="720801"/>
                  </a:lnTo>
                  <a:close/>
                  <a:moveTo>
                    <a:pt x="717142" y="0"/>
                  </a:moveTo>
                  <a:lnTo>
                    <a:pt x="717142" y="1075"/>
                  </a:lnTo>
                  <a:lnTo>
                    <a:pt x="716903" y="1051"/>
                  </a:lnTo>
                  <a:cubicBezTo>
                    <a:pt x="518080" y="1051"/>
                    <a:pt x="356903" y="162228"/>
                    <a:pt x="356903" y="361051"/>
                  </a:cubicBezTo>
                  <a:cubicBezTo>
                    <a:pt x="356903" y="535021"/>
                    <a:pt x="480304" y="680168"/>
                    <a:pt x="644350" y="713737"/>
                  </a:cubicBezTo>
                  <a:lnTo>
                    <a:pt x="706781" y="720031"/>
                  </a:lnTo>
                  <a:lnTo>
                    <a:pt x="713559" y="719893"/>
                  </a:lnTo>
                  <a:lnTo>
                    <a:pt x="728943" y="720205"/>
                  </a:lnTo>
                  <a:lnTo>
                    <a:pt x="728952" y="721279"/>
                  </a:lnTo>
                  <a:lnTo>
                    <a:pt x="789457" y="727378"/>
                  </a:lnTo>
                  <a:cubicBezTo>
                    <a:pt x="953503" y="760947"/>
                    <a:pt x="1076904" y="906094"/>
                    <a:pt x="1076904" y="1080064"/>
                  </a:cubicBezTo>
                  <a:cubicBezTo>
                    <a:pt x="1076904" y="1254034"/>
                    <a:pt x="953503" y="1399182"/>
                    <a:pt x="789457" y="1432750"/>
                  </a:cubicBezTo>
                  <a:lnTo>
                    <a:pt x="734929" y="1438247"/>
                  </a:lnTo>
                  <a:lnTo>
                    <a:pt x="734938" y="1439298"/>
                  </a:lnTo>
                  <a:lnTo>
                    <a:pt x="721844" y="1439469"/>
                  </a:lnTo>
                  <a:lnTo>
                    <a:pt x="721315" y="1439462"/>
                  </a:lnTo>
                  <a:lnTo>
                    <a:pt x="721208" y="1439469"/>
                  </a:lnTo>
                  <a:lnTo>
                    <a:pt x="721208" y="1439461"/>
                  </a:lnTo>
                  <a:lnTo>
                    <a:pt x="715936" y="1439392"/>
                  </a:lnTo>
                  <a:lnTo>
                    <a:pt x="715936" y="1439469"/>
                  </a:lnTo>
                  <a:lnTo>
                    <a:pt x="714444" y="1439373"/>
                  </a:lnTo>
                  <a:lnTo>
                    <a:pt x="708751" y="1439298"/>
                  </a:lnTo>
                  <a:lnTo>
                    <a:pt x="708753" y="1439004"/>
                  </a:lnTo>
                  <a:lnTo>
                    <a:pt x="702134" y="1438575"/>
                  </a:lnTo>
                  <a:lnTo>
                    <a:pt x="702109" y="1438573"/>
                  </a:lnTo>
                  <a:lnTo>
                    <a:pt x="625773" y="1433630"/>
                  </a:lnTo>
                  <a:cubicBezTo>
                    <a:pt x="570837" y="1426386"/>
                    <a:pt x="517364" y="1412876"/>
                    <a:pt x="466292" y="1393640"/>
                  </a:cubicBezTo>
                  <a:lnTo>
                    <a:pt x="342533" y="1330215"/>
                  </a:lnTo>
                  <a:lnTo>
                    <a:pt x="340714" y="1329829"/>
                  </a:lnTo>
                  <a:lnTo>
                    <a:pt x="337912" y="1327846"/>
                  </a:lnTo>
                  <a:lnTo>
                    <a:pt x="321222" y="1319293"/>
                  </a:lnTo>
                  <a:lnTo>
                    <a:pt x="297243" y="1299066"/>
                  </a:lnTo>
                  <a:lnTo>
                    <a:pt x="282901" y="1288917"/>
                  </a:lnTo>
                  <a:lnTo>
                    <a:pt x="280170" y="1284664"/>
                  </a:lnTo>
                  <a:lnTo>
                    <a:pt x="196200" y="1213834"/>
                  </a:lnTo>
                  <a:cubicBezTo>
                    <a:pt x="158494" y="1173856"/>
                    <a:pt x="125069" y="1129234"/>
                    <a:pt x="96864" y="1080507"/>
                  </a:cubicBezTo>
                  <a:cubicBezTo>
                    <a:pt x="-32073" y="857758"/>
                    <a:pt x="-32303" y="583124"/>
                    <a:pt x="96260" y="360159"/>
                  </a:cubicBezTo>
                  <a:cubicBezTo>
                    <a:pt x="208752" y="165064"/>
                    <a:pt x="404881" y="35493"/>
                    <a:pt x="624576" y="6149"/>
                  </a:cubicBezTo>
                  <a:close/>
                </a:path>
              </a:pathLst>
            </a:custGeom>
            <a:gradFill flip="none" rotWithShape="1">
              <a:gsLst>
                <a:gs pos="0">
                  <a:srgbClr val="667EEA"/>
                </a:gs>
                <a:gs pos="100000">
                  <a:srgbClr val="764BA2"/>
                </a:gs>
              </a:gsLst>
              <a:path path="circle">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77" name="任意多边形: 形状 176">
              <a:extLst>
                <a:ext uri="{FF2B5EF4-FFF2-40B4-BE49-F238E27FC236}">
                  <a16:creationId xmlns:a16="http://schemas.microsoft.com/office/drawing/2014/main" id="{A1F66878-5EBF-4061-8DA4-1E173FBA5EFD}"/>
                </a:ext>
              </a:extLst>
            </p:cNvPr>
            <p:cNvSpPr/>
            <p:nvPr/>
          </p:nvSpPr>
          <p:spPr>
            <a:xfrm>
              <a:off x="4504330" y="6716677"/>
              <a:ext cx="2636" cy="271"/>
            </a:xfrm>
            <a:custGeom>
              <a:avLst/>
              <a:gdLst>
                <a:gd name="connsiteX0" fmla="*/ 2636 w 2636"/>
                <a:gd name="connsiteY0" fmla="*/ 0 h 271"/>
                <a:gd name="connsiteX1" fmla="*/ 2636 w 2636"/>
                <a:gd name="connsiteY1" fmla="*/ 161 h 271"/>
                <a:gd name="connsiteX2" fmla="*/ 1550 w 2636"/>
                <a:gd name="connsiteY2" fmla="*/ 271 h 271"/>
                <a:gd name="connsiteX3" fmla="*/ 0 w 2636"/>
                <a:gd name="connsiteY3" fmla="*/ 171 h 271"/>
                <a:gd name="connsiteX4" fmla="*/ 2636 w 2636"/>
                <a:gd name="connsiteY4" fmla="*/ 0 h 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 h="271">
                  <a:moveTo>
                    <a:pt x="2636" y="0"/>
                  </a:moveTo>
                  <a:lnTo>
                    <a:pt x="2636" y="161"/>
                  </a:lnTo>
                  <a:lnTo>
                    <a:pt x="1550" y="271"/>
                  </a:lnTo>
                  <a:lnTo>
                    <a:pt x="0" y="171"/>
                  </a:lnTo>
                  <a:lnTo>
                    <a:pt x="2636"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76" name="任意多边形: 形状 175">
              <a:extLst>
                <a:ext uri="{FF2B5EF4-FFF2-40B4-BE49-F238E27FC236}">
                  <a16:creationId xmlns:a16="http://schemas.microsoft.com/office/drawing/2014/main" id="{7A72FAAD-3F23-4E84-8ED8-8E4BACCD0B9E}"/>
                </a:ext>
              </a:extLst>
            </p:cNvPr>
            <p:cNvSpPr/>
            <p:nvPr/>
          </p:nvSpPr>
          <p:spPr>
            <a:xfrm>
              <a:off x="4501694" y="6716677"/>
              <a:ext cx="2637" cy="341"/>
            </a:xfrm>
            <a:custGeom>
              <a:avLst/>
              <a:gdLst>
                <a:gd name="connsiteX0" fmla="*/ 1 w 2637"/>
                <a:gd name="connsiteY0" fmla="*/ 0 h 341"/>
                <a:gd name="connsiteX1" fmla="*/ 2637 w 2637"/>
                <a:gd name="connsiteY1" fmla="*/ 171 h 341"/>
                <a:gd name="connsiteX2" fmla="*/ 0 w 2637"/>
                <a:gd name="connsiteY2" fmla="*/ 341 h 341"/>
                <a:gd name="connsiteX3" fmla="*/ 1 w 2637"/>
                <a:gd name="connsiteY3" fmla="*/ 0 h 341"/>
              </a:gdLst>
              <a:ahLst/>
              <a:cxnLst>
                <a:cxn ang="0">
                  <a:pos x="connsiteX0" y="connsiteY0"/>
                </a:cxn>
                <a:cxn ang="0">
                  <a:pos x="connsiteX1" y="connsiteY1"/>
                </a:cxn>
                <a:cxn ang="0">
                  <a:pos x="connsiteX2" y="connsiteY2"/>
                </a:cxn>
                <a:cxn ang="0">
                  <a:pos x="connsiteX3" y="connsiteY3"/>
                </a:cxn>
              </a:cxnLst>
              <a:rect l="l" t="t" r="r" b="b"/>
              <a:pathLst>
                <a:path w="2637" h="341">
                  <a:moveTo>
                    <a:pt x="1" y="0"/>
                  </a:moveTo>
                  <a:lnTo>
                    <a:pt x="2637" y="171"/>
                  </a:lnTo>
                  <a:lnTo>
                    <a:pt x="0" y="341"/>
                  </a:lnTo>
                  <a:lnTo>
                    <a:pt x="1"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75" name="任意多边形: 形状 174">
              <a:extLst>
                <a:ext uri="{FF2B5EF4-FFF2-40B4-BE49-F238E27FC236}">
                  <a16:creationId xmlns:a16="http://schemas.microsoft.com/office/drawing/2014/main" id="{24F384DC-04B2-4EC7-BA61-FDEA99D1D813}"/>
                </a:ext>
              </a:extLst>
            </p:cNvPr>
            <p:cNvSpPr/>
            <p:nvPr/>
          </p:nvSpPr>
          <p:spPr>
            <a:xfrm>
              <a:off x="4502902" y="5277018"/>
              <a:ext cx="1429" cy="190"/>
            </a:xfrm>
            <a:custGeom>
              <a:avLst/>
              <a:gdLst>
                <a:gd name="connsiteX0" fmla="*/ 0 w 1429"/>
                <a:gd name="connsiteY0" fmla="*/ 0 h 190"/>
                <a:gd name="connsiteX1" fmla="*/ 1429 w 1429"/>
                <a:gd name="connsiteY1" fmla="*/ 95 h 190"/>
                <a:gd name="connsiteX2" fmla="*/ 0 w 1429"/>
                <a:gd name="connsiteY2" fmla="*/ 190 h 190"/>
                <a:gd name="connsiteX3" fmla="*/ 0 w 1429"/>
                <a:gd name="connsiteY3" fmla="*/ 0 h 190"/>
              </a:gdLst>
              <a:ahLst/>
              <a:cxnLst>
                <a:cxn ang="0">
                  <a:pos x="connsiteX0" y="connsiteY0"/>
                </a:cxn>
                <a:cxn ang="0">
                  <a:pos x="connsiteX1" y="connsiteY1"/>
                </a:cxn>
                <a:cxn ang="0">
                  <a:pos x="connsiteX2" y="connsiteY2"/>
                </a:cxn>
                <a:cxn ang="0">
                  <a:pos x="connsiteX3" y="connsiteY3"/>
                </a:cxn>
              </a:cxnLst>
              <a:rect l="l" t="t" r="r" b="b"/>
              <a:pathLst>
                <a:path w="1429" h="190">
                  <a:moveTo>
                    <a:pt x="0" y="0"/>
                  </a:moveTo>
                  <a:lnTo>
                    <a:pt x="1429" y="95"/>
                  </a:lnTo>
                  <a:lnTo>
                    <a:pt x="0" y="190"/>
                  </a:lnTo>
                  <a:lnTo>
                    <a:pt x="0"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74" name="任意多边形: 形状 173">
              <a:extLst>
                <a:ext uri="{FF2B5EF4-FFF2-40B4-BE49-F238E27FC236}">
                  <a16:creationId xmlns:a16="http://schemas.microsoft.com/office/drawing/2014/main" id="{7A4A2C59-093C-46CC-ADEE-5130FB3A1A2F}"/>
                </a:ext>
              </a:extLst>
            </p:cNvPr>
            <p:cNvSpPr/>
            <p:nvPr/>
          </p:nvSpPr>
          <p:spPr>
            <a:xfrm>
              <a:off x="4504330" y="5277018"/>
              <a:ext cx="1428" cy="190"/>
            </a:xfrm>
            <a:custGeom>
              <a:avLst/>
              <a:gdLst>
                <a:gd name="connsiteX0" fmla="*/ 1428 w 1428"/>
                <a:gd name="connsiteY0" fmla="*/ 0 h 190"/>
                <a:gd name="connsiteX1" fmla="*/ 1428 w 1428"/>
                <a:gd name="connsiteY1" fmla="*/ 190 h 190"/>
                <a:gd name="connsiteX2" fmla="*/ 0 w 1428"/>
                <a:gd name="connsiteY2" fmla="*/ 95 h 190"/>
                <a:gd name="connsiteX3" fmla="*/ 1428 w 1428"/>
                <a:gd name="connsiteY3" fmla="*/ 0 h 190"/>
              </a:gdLst>
              <a:ahLst/>
              <a:cxnLst>
                <a:cxn ang="0">
                  <a:pos x="connsiteX0" y="connsiteY0"/>
                </a:cxn>
                <a:cxn ang="0">
                  <a:pos x="connsiteX1" y="connsiteY1"/>
                </a:cxn>
                <a:cxn ang="0">
                  <a:pos x="connsiteX2" y="connsiteY2"/>
                </a:cxn>
                <a:cxn ang="0">
                  <a:pos x="connsiteX3" y="connsiteY3"/>
                </a:cxn>
              </a:cxnLst>
              <a:rect l="l" t="t" r="r" b="b"/>
              <a:pathLst>
                <a:path w="1428" h="190">
                  <a:moveTo>
                    <a:pt x="1428" y="0"/>
                  </a:moveTo>
                  <a:lnTo>
                    <a:pt x="1428" y="190"/>
                  </a:lnTo>
                  <a:lnTo>
                    <a:pt x="0" y="95"/>
                  </a:lnTo>
                  <a:lnTo>
                    <a:pt x="1428"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70" name="任意多边形: 形状 169">
              <a:extLst>
                <a:ext uri="{FF2B5EF4-FFF2-40B4-BE49-F238E27FC236}">
                  <a16:creationId xmlns:a16="http://schemas.microsoft.com/office/drawing/2014/main" id="{77A2A246-E47A-47F8-A106-886CEDDF2102}"/>
                </a:ext>
              </a:extLst>
            </p:cNvPr>
            <p:cNvSpPr/>
            <p:nvPr/>
          </p:nvSpPr>
          <p:spPr>
            <a:xfrm>
              <a:off x="4487892" y="6715783"/>
              <a:ext cx="17988" cy="1489"/>
            </a:xfrm>
            <a:custGeom>
              <a:avLst/>
              <a:gdLst>
                <a:gd name="connsiteX0" fmla="*/ 0 w 17988"/>
                <a:gd name="connsiteY0" fmla="*/ 0 h 1489"/>
                <a:gd name="connsiteX1" fmla="*/ 13802 w 17988"/>
                <a:gd name="connsiteY1" fmla="*/ 894 h 1489"/>
                <a:gd name="connsiteX2" fmla="*/ 13801 w 17988"/>
                <a:gd name="connsiteY2" fmla="*/ 1235 h 1489"/>
                <a:gd name="connsiteX3" fmla="*/ 16438 w 17988"/>
                <a:gd name="connsiteY3" fmla="*/ 1065 h 1489"/>
                <a:gd name="connsiteX4" fmla="*/ 17988 w 17988"/>
                <a:gd name="connsiteY4" fmla="*/ 1165 h 1489"/>
                <a:gd name="connsiteX5" fmla="*/ 14770 w 17988"/>
                <a:gd name="connsiteY5" fmla="*/ 1489 h 1489"/>
                <a:gd name="connsiteX6" fmla="*/ 0 w 17988"/>
                <a:gd name="connsiteY6" fmla="*/ 0 h 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8" h="1489">
                  <a:moveTo>
                    <a:pt x="0" y="0"/>
                  </a:moveTo>
                  <a:lnTo>
                    <a:pt x="13802" y="894"/>
                  </a:lnTo>
                  <a:lnTo>
                    <a:pt x="13801" y="1235"/>
                  </a:lnTo>
                  <a:lnTo>
                    <a:pt x="16438" y="1065"/>
                  </a:lnTo>
                  <a:lnTo>
                    <a:pt x="17988" y="1165"/>
                  </a:lnTo>
                  <a:lnTo>
                    <a:pt x="14770" y="1489"/>
                  </a:lnTo>
                  <a:lnTo>
                    <a:pt x="0"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69" name="任意多边形: 形状 168">
              <a:extLst>
                <a:ext uri="{FF2B5EF4-FFF2-40B4-BE49-F238E27FC236}">
                  <a16:creationId xmlns:a16="http://schemas.microsoft.com/office/drawing/2014/main" id="{7AE3C9F3-EFC6-4B99-8B0D-1BB1A8BDA38C}"/>
                </a:ext>
              </a:extLst>
            </p:cNvPr>
            <p:cNvSpPr/>
            <p:nvPr/>
          </p:nvSpPr>
          <p:spPr>
            <a:xfrm>
              <a:off x="4506967" y="6716387"/>
              <a:ext cx="4479" cy="451"/>
            </a:xfrm>
            <a:custGeom>
              <a:avLst/>
              <a:gdLst>
                <a:gd name="connsiteX0" fmla="*/ 4479 w 4479"/>
                <a:gd name="connsiteY0" fmla="*/ 0 h 451"/>
                <a:gd name="connsiteX1" fmla="*/ 0 w 4479"/>
                <a:gd name="connsiteY1" fmla="*/ 451 h 451"/>
                <a:gd name="connsiteX2" fmla="*/ 0 w 4479"/>
                <a:gd name="connsiteY2" fmla="*/ 290 h 451"/>
                <a:gd name="connsiteX3" fmla="*/ 4479 w 4479"/>
                <a:gd name="connsiteY3" fmla="*/ 0 h 451"/>
              </a:gdLst>
              <a:ahLst/>
              <a:cxnLst>
                <a:cxn ang="0">
                  <a:pos x="connsiteX0" y="connsiteY0"/>
                </a:cxn>
                <a:cxn ang="0">
                  <a:pos x="connsiteX1" y="connsiteY1"/>
                </a:cxn>
                <a:cxn ang="0">
                  <a:pos x="connsiteX2" y="connsiteY2"/>
                </a:cxn>
                <a:cxn ang="0">
                  <a:pos x="connsiteX3" y="connsiteY3"/>
                </a:cxn>
              </a:cxnLst>
              <a:rect l="l" t="t" r="r" b="b"/>
              <a:pathLst>
                <a:path w="4479" h="451">
                  <a:moveTo>
                    <a:pt x="4479" y="0"/>
                  </a:moveTo>
                  <a:lnTo>
                    <a:pt x="0" y="451"/>
                  </a:lnTo>
                  <a:lnTo>
                    <a:pt x="0" y="290"/>
                  </a:lnTo>
                  <a:lnTo>
                    <a:pt x="4479"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68" name="任意多边形: 形状 167">
              <a:extLst>
                <a:ext uri="{FF2B5EF4-FFF2-40B4-BE49-F238E27FC236}">
                  <a16:creationId xmlns:a16="http://schemas.microsoft.com/office/drawing/2014/main" id="{20F1C1B1-A2DC-4AD3-8B0E-CF995E6D5C09}"/>
                </a:ext>
              </a:extLst>
            </p:cNvPr>
            <p:cNvSpPr/>
            <p:nvPr/>
          </p:nvSpPr>
          <p:spPr>
            <a:xfrm>
              <a:off x="4505880" y="6716837"/>
              <a:ext cx="1086" cy="180"/>
            </a:xfrm>
            <a:custGeom>
              <a:avLst/>
              <a:gdLst>
                <a:gd name="connsiteX0" fmla="*/ 1086 w 1086"/>
                <a:gd name="connsiteY0" fmla="*/ 0 h 180"/>
                <a:gd name="connsiteX1" fmla="*/ 1086 w 1086"/>
                <a:gd name="connsiteY1" fmla="*/ 180 h 180"/>
                <a:gd name="connsiteX2" fmla="*/ 0 w 1086"/>
                <a:gd name="connsiteY2" fmla="*/ 110 h 180"/>
                <a:gd name="connsiteX3" fmla="*/ 1086 w 1086"/>
                <a:gd name="connsiteY3" fmla="*/ 0 h 180"/>
              </a:gdLst>
              <a:ahLst/>
              <a:cxnLst>
                <a:cxn ang="0">
                  <a:pos x="connsiteX0" y="connsiteY0"/>
                </a:cxn>
                <a:cxn ang="0">
                  <a:pos x="connsiteX1" y="connsiteY1"/>
                </a:cxn>
                <a:cxn ang="0">
                  <a:pos x="connsiteX2" y="connsiteY2"/>
                </a:cxn>
                <a:cxn ang="0">
                  <a:pos x="connsiteX3" y="connsiteY3"/>
                </a:cxn>
              </a:cxnLst>
              <a:rect l="l" t="t" r="r" b="b"/>
              <a:pathLst>
                <a:path w="1086" h="180">
                  <a:moveTo>
                    <a:pt x="1086" y="0"/>
                  </a:moveTo>
                  <a:lnTo>
                    <a:pt x="1086" y="180"/>
                  </a:lnTo>
                  <a:lnTo>
                    <a:pt x="0" y="110"/>
                  </a:lnTo>
                  <a:lnTo>
                    <a:pt x="1086" y="0"/>
                  </a:lnTo>
                  <a:close/>
                </a:path>
              </a:pathLst>
            </a:cu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82" name="任意多边形: 形状 181">
              <a:extLst>
                <a:ext uri="{FF2B5EF4-FFF2-40B4-BE49-F238E27FC236}">
                  <a16:creationId xmlns:a16="http://schemas.microsoft.com/office/drawing/2014/main" id="{29E1B240-DCFD-4241-A57B-5EF3A57502BA}"/>
                </a:ext>
              </a:extLst>
            </p:cNvPr>
            <p:cNvSpPr/>
            <p:nvPr/>
          </p:nvSpPr>
          <p:spPr>
            <a:xfrm>
              <a:off x="3844158" y="5179632"/>
              <a:ext cx="1080237" cy="1439273"/>
            </a:xfrm>
            <a:custGeom>
              <a:avLst/>
              <a:gdLst>
                <a:gd name="connsiteX0" fmla="*/ 361668 w 1080237"/>
                <a:gd name="connsiteY0" fmla="*/ 0 h 1439273"/>
                <a:gd name="connsiteX1" fmla="*/ 363096 w 1080237"/>
                <a:gd name="connsiteY1" fmla="*/ 95 h 1439273"/>
                <a:gd name="connsiteX2" fmla="*/ 363096 w 1080237"/>
                <a:gd name="connsiteY2" fmla="*/ 95 h 1439273"/>
                <a:gd name="connsiteX3" fmla="*/ 455661 w 1080237"/>
                <a:gd name="connsiteY3" fmla="*/ 6244 h 1439273"/>
                <a:gd name="connsiteX4" fmla="*/ 983977 w 1080237"/>
                <a:gd name="connsiteY4" fmla="*/ 360254 h 1439273"/>
                <a:gd name="connsiteX5" fmla="*/ 983373 w 1080237"/>
                <a:gd name="connsiteY5" fmla="*/ 1080602 h 1439273"/>
                <a:gd name="connsiteX6" fmla="*/ 454464 w 1080237"/>
                <a:gd name="connsiteY6" fmla="*/ 1433725 h 1439273"/>
                <a:gd name="connsiteX7" fmla="*/ 368782 w 1080237"/>
                <a:gd name="connsiteY7" fmla="*/ 1439273 h 1439273"/>
                <a:gd name="connsiteX8" fmla="*/ 432552 w 1080237"/>
                <a:gd name="connsiteY8" fmla="*/ 1432844 h 1439273"/>
                <a:gd name="connsiteX9" fmla="*/ 719999 w 1080237"/>
                <a:gd name="connsiteY9" fmla="*/ 1080158 h 1439273"/>
                <a:gd name="connsiteX10" fmla="*/ 432552 w 1080237"/>
                <a:gd name="connsiteY10" fmla="*/ 727472 h 1439273"/>
                <a:gd name="connsiteX11" fmla="*/ 363096 w 1080237"/>
                <a:gd name="connsiteY11" fmla="*/ 720470 h 1439273"/>
                <a:gd name="connsiteX12" fmla="*/ 363096 w 1080237"/>
                <a:gd name="connsiteY12" fmla="*/ 720470 h 1439273"/>
                <a:gd name="connsiteX13" fmla="*/ 360000 w 1080237"/>
                <a:gd name="connsiteY13" fmla="*/ 720158 h 1439273"/>
                <a:gd name="connsiteX14" fmla="*/ 355100 w 1080237"/>
                <a:gd name="connsiteY14" fmla="*/ 720652 h 1439273"/>
                <a:gd name="connsiteX15" fmla="*/ 287447 w 1080237"/>
                <a:gd name="connsiteY15" fmla="*/ 713832 h 1439273"/>
                <a:gd name="connsiteX16" fmla="*/ 0 w 1080237"/>
                <a:gd name="connsiteY16" fmla="*/ 361146 h 1439273"/>
                <a:gd name="connsiteX17" fmla="*/ 360000 w 1080237"/>
                <a:gd name="connsiteY17" fmla="*/ 1146 h 1439273"/>
                <a:gd name="connsiteX18" fmla="*/ 360239 w 1080237"/>
                <a:gd name="connsiteY18" fmla="*/ 1170 h 1439273"/>
                <a:gd name="connsiteX19" fmla="*/ 360239 w 1080237"/>
                <a:gd name="connsiteY19" fmla="*/ 95 h 143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0237" h="1439273">
                  <a:moveTo>
                    <a:pt x="361668" y="0"/>
                  </a:moveTo>
                  <a:lnTo>
                    <a:pt x="363096" y="95"/>
                  </a:lnTo>
                  <a:lnTo>
                    <a:pt x="363096" y="95"/>
                  </a:lnTo>
                  <a:lnTo>
                    <a:pt x="455661" y="6244"/>
                  </a:lnTo>
                  <a:cubicBezTo>
                    <a:pt x="675357" y="35588"/>
                    <a:pt x="871485" y="165159"/>
                    <a:pt x="983977" y="360254"/>
                  </a:cubicBezTo>
                  <a:cubicBezTo>
                    <a:pt x="1112540" y="583219"/>
                    <a:pt x="1112310" y="857853"/>
                    <a:pt x="983373" y="1080602"/>
                  </a:cubicBezTo>
                  <a:cubicBezTo>
                    <a:pt x="870553" y="1275508"/>
                    <a:pt x="674208" y="1404750"/>
                    <a:pt x="454464" y="1433725"/>
                  </a:cubicBezTo>
                  <a:lnTo>
                    <a:pt x="368782" y="1439273"/>
                  </a:lnTo>
                  <a:lnTo>
                    <a:pt x="432552" y="1432844"/>
                  </a:lnTo>
                  <a:cubicBezTo>
                    <a:pt x="596598" y="1399276"/>
                    <a:pt x="719999" y="1254128"/>
                    <a:pt x="719999" y="1080158"/>
                  </a:cubicBezTo>
                  <a:cubicBezTo>
                    <a:pt x="719999" y="906188"/>
                    <a:pt x="596598" y="761041"/>
                    <a:pt x="432552" y="727472"/>
                  </a:cubicBezTo>
                  <a:lnTo>
                    <a:pt x="363096" y="720470"/>
                  </a:lnTo>
                  <a:lnTo>
                    <a:pt x="363096" y="720470"/>
                  </a:lnTo>
                  <a:lnTo>
                    <a:pt x="360000" y="720158"/>
                  </a:lnTo>
                  <a:lnTo>
                    <a:pt x="355100" y="720652"/>
                  </a:lnTo>
                  <a:lnTo>
                    <a:pt x="287447" y="713832"/>
                  </a:lnTo>
                  <a:cubicBezTo>
                    <a:pt x="123401" y="680263"/>
                    <a:pt x="0" y="535116"/>
                    <a:pt x="0" y="361146"/>
                  </a:cubicBezTo>
                  <a:cubicBezTo>
                    <a:pt x="0" y="162323"/>
                    <a:pt x="161177" y="1146"/>
                    <a:pt x="360000" y="1146"/>
                  </a:cubicBezTo>
                  <a:lnTo>
                    <a:pt x="360239" y="1170"/>
                  </a:lnTo>
                  <a:lnTo>
                    <a:pt x="360239" y="95"/>
                  </a:lnTo>
                  <a:close/>
                </a:path>
              </a:pathLst>
            </a:custGeom>
            <a:gradFill flip="none" rotWithShape="1">
              <a:gsLst>
                <a:gs pos="0">
                  <a:srgbClr val="FCCB90"/>
                </a:gs>
                <a:gs pos="100000">
                  <a:srgbClr val="D57EEB"/>
                </a:gs>
              </a:gsLst>
              <a:path path="circle">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35" name="椭圆 134">
              <a:extLst>
                <a:ext uri="{FF2B5EF4-FFF2-40B4-BE49-F238E27FC236}">
                  <a16:creationId xmlns:a16="http://schemas.microsoft.com/office/drawing/2014/main" id="{5710C489-00BB-4385-95EB-82B2E4E13793}"/>
                </a:ext>
              </a:extLst>
            </p:cNvPr>
            <p:cNvSpPr/>
            <p:nvPr/>
          </p:nvSpPr>
          <p:spPr>
            <a:xfrm>
              <a:off x="4118657" y="5422091"/>
              <a:ext cx="180000" cy="180000"/>
            </a:xfrm>
            <a:prstGeom prst="ellipse">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136" name="椭圆 135">
              <a:extLst>
                <a:ext uri="{FF2B5EF4-FFF2-40B4-BE49-F238E27FC236}">
                  <a16:creationId xmlns:a16="http://schemas.microsoft.com/office/drawing/2014/main" id="{36AF20C6-90D8-468C-B97C-B47EC60371CF}"/>
                </a:ext>
              </a:extLst>
            </p:cNvPr>
            <p:cNvSpPr/>
            <p:nvPr/>
          </p:nvSpPr>
          <p:spPr>
            <a:xfrm>
              <a:off x="4123412" y="6181158"/>
              <a:ext cx="180000" cy="180000"/>
            </a:xfrm>
            <a:prstGeom prst="ellipse">
              <a:avLst/>
            </a:prstGeom>
            <a:solidFill>
              <a:schemeClr val="tx1"/>
            </a:solidFill>
            <a:ln>
              <a:noFill/>
            </a:ln>
            <a:effectLst/>
          </p:spPr>
          <p:style>
            <a:lnRef idx="0">
              <a:scrgbClr r="0" g="0" b="0"/>
            </a:lnRef>
            <a:fillRef idx="0">
              <a:scrgbClr r="0" g="0" b="0"/>
            </a:fillRef>
            <a:effectRef idx="0">
              <a:scrgbClr r="0" g="0" b="0"/>
            </a:effectRef>
            <a:fontRef idx="minor">
              <a:schemeClr val="lt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grpSp>
      <p:sp>
        <p:nvSpPr>
          <p:cNvPr id="188" name="文本框 187">
            <a:extLst>
              <a:ext uri="{FF2B5EF4-FFF2-40B4-BE49-F238E27FC236}">
                <a16:creationId xmlns:a16="http://schemas.microsoft.com/office/drawing/2014/main" id="{16D2B3E2-B7D5-4103-BE98-E7E9C1D09892}"/>
              </a:ext>
            </a:extLst>
          </p:cNvPr>
          <p:cNvSpPr txBox="1"/>
          <p:nvPr/>
        </p:nvSpPr>
        <p:spPr bwMode="auto">
          <a:xfrm>
            <a:off x="5864431" y="4375312"/>
            <a:ext cx="971816" cy="307777"/>
          </a:xfrm>
          <a:prstGeom prst="rect">
            <a:avLst/>
          </a:prstGeom>
          <a:noFill/>
          <a:ln w="12700">
            <a:noFill/>
            <a:miter lim="800000"/>
          </a:ln>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真实世界</a:t>
            </a:r>
            <a:endParaRPr lang="zh-CN" altLang="en-US" sz="1400" b="1" dirty="0">
              <a:solidFill>
                <a:schemeClr val="bg1"/>
              </a:solidFill>
            </a:endParaRPr>
          </a:p>
        </p:txBody>
      </p:sp>
      <p:sp>
        <p:nvSpPr>
          <p:cNvPr id="189" name="文本框 188">
            <a:extLst>
              <a:ext uri="{FF2B5EF4-FFF2-40B4-BE49-F238E27FC236}">
                <a16:creationId xmlns:a16="http://schemas.microsoft.com/office/drawing/2014/main" id="{4745B4D9-5BD7-4ED2-B0E3-D84D7AB4FE43}"/>
              </a:ext>
            </a:extLst>
          </p:cNvPr>
          <p:cNvSpPr txBox="1"/>
          <p:nvPr/>
        </p:nvSpPr>
        <p:spPr bwMode="auto">
          <a:xfrm>
            <a:off x="5320533" y="3459530"/>
            <a:ext cx="971816" cy="307777"/>
          </a:xfrm>
          <a:prstGeom prst="rect">
            <a:avLst/>
          </a:prstGeom>
          <a:noFill/>
          <a:ln w="12700">
            <a:noFill/>
            <a:miter lim="800000"/>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rPr>
              <a:t>数字世界</a:t>
            </a:r>
            <a:endParaRPr lang="zh-CN" altLang="en-US" sz="1400" b="1" dirty="0"/>
          </a:p>
        </p:txBody>
      </p:sp>
      <p:sp>
        <p:nvSpPr>
          <p:cNvPr id="79" name="左大括号 78">
            <a:extLst>
              <a:ext uri="{FF2B5EF4-FFF2-40B4-BE49-F238E27FC236}">
                <a16:creationId xmlns:a16="http://schemas.microsoft.com/office/drawing/2014/main" id="{362B0E5A-A717-4615-96E1-E68532C1D407}"/>
              </a:ext>
            </a:extLst>
          </p:cNvPr>
          <p:cNvSpPr/>
          <p:nvPr/>
        </p:nvSpPr>
        <p:spPr>
          <a:xfrm>
            <a:off x="7770575" y="4513861"/>
            <a:ext cx="441459" cy="137435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6564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一、背景（</a:t>
            </a:r>
            <a:r>
              <a:rPr lang="en-US" altLang="zh-CN" dirty="0"/>
              <a:t>2/6</a:t>
            </a:r>
            <a:r>
              <a:rPr lang="zh-CN" altLang="en-US" dirty="0"/>
              <a:t>）身份认证市场规模庞大</a:t>
            </a:r>
          </a:p>
        </p:txBody>
      </p:sp>
      <p:graphicFrame>
        <p:nvGraphicFramePr>
          <p:cNvPr id="10" name="表格 3">
            <a:extLst>
              <a:ext uri="{FF2B5EF4-FFF2-40B4-BE49-F238E27FC236}">
                <a16:creationId xmlns:a16="http://schemas.microsoft.com/office/drawing/2014/main" id="{9858B302-7BD8-44FE-8D9D-0401252B708A}"/>
              </a:ext>
            </a:extLst>
          </p:cNvPr>
          <p:cNvGraphicFramePr>
            <a:graphicFrameLocks noGrp="1"/>
          </p:cNvGraphicFramePr>
          <p:nvPr>
            <p:extLst>
              <p:ext uri="{D42A27DB-BD31-4B8C-83A1-F6EECF244321}">
                <p14:modId xmlns:p14="http://schemas.microsoft.com/office/powerpoint/2010/main" val="3115271846"/>
              </p:ext>
            </p:extLst>
          </p:nvPr>
        </p:nvGraphicFramePr>
        <p:xfrm>
          <a:off x="6022794" y="1863020"/>
          <a:ext cx="3601598" cy="4146140"/>
        </p:xfrm>
        <a:graphic>
          <a:graphicData uri="http://schemas.openxmlformats.org/drawingml/2006/table">
            <a:tbl>
              <a:tblPr firstRow="1" bandRow="1"/>
              <a:tblGrid>
                <a:gridCol w="1739753">
                  <a:extLst>
                    <a:ext uri="{9D8B030D-6E8A-4147-A177-3AD203B41FA5}">
                      <a16:colId xmlns:a16="http://schemas.microsoft.com/office/drawing/2014/main" val="206304407"/>
                    </a:ext>
                  </a:extLst>
                </a:gridCol>
                <a:gridCol w="1861845">
                  <a:extLst>
                    <a:ext uri="{9D8B030D-6E8A-4147-A177-3AD203B41FA5}">
                      <a16:colId xmlns:a16="http://schemas.microsoft.com/office/drawing/2014/main" val="2088606732"/>
                    </a:ext>
                  </a:extLst>
                </a:gridCol>
              </a:tblGrid>
              <a:tr h="371723">
                <a:tc>
                  <a:txBody>
                    <a:bodyPr/>
                    <a:lstStyle/>
                    <a:p>
                      <a:pPr algn="ctr"/>
                      <a:r>
                        <a:rPr lang="zh-CN" altLang="en-US" sz="1600" b="1" dirty="0">
                          <a:latin typeface="华文细黑" panose="02010600040101010101" pitchFamily="2" charset="-122"/>
                          <a:ea typeface="华文细黑" panose="02010600040101010101" pitchFamily="2" charset="-122"/>
                        </a:rPr>
                        <a:t>行业</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600" b="1" dirty="0">
                          <a:latin typeface="华文细黑" panose="02010600040101010101" pitchFamily="2" charset="-122"/>
                          <a:ea typeface="华文细黑" panose="02010600040101010101" pitchFamily="2" charset="-122"/>
                        </a:rPr>
                        <a:t>单位：亿次</a:t>
                      </a:r>
                      <a:r>
                        <a:rPr lang="en-US" altLang="zh-CN" sz="1600" b="1" dirty="0">
                          <a:latin typeface="华文细黑" panose="02010600040101010101" pitchFamily="2" charset="-122"/>
                          <a:ea typeface="华文细黑" panose="02010600040101010101" pitchFamily="2" charset="-122"/>
                        </a:rPr>
                        <a:t>/</a:t>
                      </a:r>
                      <a:r>
                        <a:rPr lang="zh-CN" altLang="en-US" sz="1600" b="1" dirty="0">
                          <a:latin typeface="华文细黑" panose="02010600040101010101" pitchFamily="2" charset="-122"/>
                          <a:ea typeface="华文细黑" panose="02010600040101010101" pitchFamily="2" charset="-122"/>
                        </a:rPr>
                        <a:t>年</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388161705"/>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铁路出行</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31</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79612602"/>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航空出行</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5.1</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38047317"/>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酒店入住</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15.8</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2320791078"/>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快递</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900</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4394749"/>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医疗</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84</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113732812"/>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游戏认证</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2700</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22259295"/>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政务</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1900</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999640766"/>
                  </a:ext>
                </a:extLst>
              </a:tr>
              <a:tr h="371723">
                <a:tc>
                  <a:txBody>
                    <a:bodyPr/>
                    <a:lstStyle/>
                    <a:p>
                      <a:pPr algn="ctr"/>
                      <a:r>
                        <a:rPr lang="zh-CN" altLang="en-US" sz="1600" dirty="0">
                          <a:latin typeface="华文细黑" panose="02010600040101010101" pitchFamily="2" charset="-122"/>
                          <a:ea typeface="华文细黑" panose="02010600040101010101" pitchFamily="2" charset="-122"/>
                        </a:rPr>
                        <a:t>金融</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dirty="0">
                          <a:latin typeface="华文细黑" panose="02010600040101010101" pitchFamily="2" charset="-122"/>
                          <a:ea typeface="华文细黑" panose="02010600040101010101" pitchFamily="2" charset="-122"/>
                        </a:rPr>
                        <a:t>9000</a:t>
                      </a:r>
                      <a:endParaRPr lang="zh-CN" altLang="en-US" sz="160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2492493452"/>
                  </a:ext>
                </a:extLst>
              </a:tr>
              <a:tr h="371723">
                <a:tc>
                  <a:txBody>
                    <a:bodyPr/>
                    <a:lstStyle/>
                    <a:p>
                      <a:pPr algn="ctr"/>
                      <a:r>
                        <a:rPr lang="zh-CN" altLang="en-US" sz="1600" b="0" dirty="0">
                          <a:latin typeface="华文细黑" panose="02010600040101010101" pitchFamily="2" charset="-122"/>
                          <a:ea typeface="华文细黑" panose="02010600040101010101" pitchFamily="2" charset="-122"/>
                        </a:rPr>
                        <a:t>其他</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600" b="0" dirty="0">
                          <a:latin typeface="华文细黑" panose="02010600040101010101" pitchFamily="2" charset="-122"/>
                          <a:ea typeface="华文细黑" panose="02010600040101010101" pitchFamily="2" charset="-122"/>
                        </a:rPr>
                        <a:t>500</a:t>
                      </a:r>
                      <a:endParaRPr lang="zh-CN" altLang="en-US" sz="1600" b="0" dirty="0">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79686054"/>
                  </a:ext>
                </a:extLst>
              </a:tr>
              <a:tr h="428910">
                <a:tc>
                  <a:txBody>
                    <a:bodyPr/>
                    <a:lstStyle/>
                    <a:p>
                      <a:pPr algn="ctr"/>
                      <a:r>
                        <a:rPr lang="zh-CN" altLang="en-US" sz="1800" b="1" dirty="0">
                          <a:solidFill>
                            <a:srgbClr val="A00C0C"/>
                          </a:solidFill>
                          <a:latin typeface="华文细黑" panose="02010600040101010101" pitchFamily="2" charset="-122"/>
                          <a:ea typeface="华文细黑" panose="02010600040101010101" pitchFamily="2" charset="-122"/>
                        </a:rPr>
                        <a:t>合计</a:t>
                      </a: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800" b="1" dirty="0">
                          <a:solidFill>
                            <a:srgbClr val="A00C0C"/>
                          </a:solidFill>
                          <a:latin typeface="华文细黑" panose="02010600040101010101" pitchFamily="2" charset="-122"/>
                          <a:ea typeface="华文细黑" panose="02010600040101010101" pitchFamily="2" charset="-122"/>
                        </a:rPr>
                        <a:t>15135.9</a:t>
                      </a:r>
                      <a:endParaRPr lang="zh-CN" altLang="en-US" sz="1800" b="1" dirty="0">
                        <a:solidFill>
                          <a:srgbClr val="A00C0C"/>
                        </a:solidFill>
                        <a:latin typeface="华文细黑" panose="02010600040101010101" pitchFamily="2" charset="-122"/>
                        <a:ea typeface="华文细黑" panose="02010600040101010101" pitchFamily="2" charset="-122"/>
                      </a:endParaRPr>
                    </a:p>
                  </a:txBody>
                  <a:tcP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2918864081"/>
                  </a:ext>
                </a:extLst>
              </a:tr>
            </a:tbl>
          </a:graphicData>
        </a:graphic>
      </p:graphicFrame>
      <p:sp>
        <p:nvSpPr>
          <p:cNvPr id="11" name="文本框 10">
            <a:extLst>
              <a:ext uri="{FF2B5EF4-FFF2-40B4-BE49-F238E27FC236}">
                <a16:creationId xmlns:a16="http://schemas.microsoft.com/office/drawing/2014/main" id="{7F552345-41B8-4B23-9BF9-25E768275F73}"/>
              </a:ext>
            </a:extLst>
          </p:cNvPr>
          <p:cNvSpPr txBox="1"/>
          <p:nvPr/>
        </p:nvSpPr>
        <p:spPr bwMode="auto">
          <a:xfrm>
            <a:off x="7214519" y="6150078"/>
            <a:ext cx="3742020" cy="371509"/>
          </a:xfrm>
          <a:prstGeom prst="rect">
            <a:avLst/>
          </a:prstGeom>
          <a:noFill/>
          <a:ln w="12700">
            <a:noFill/>
            <a:miter lim="800000"/>
          </a:ln>
        </p:spPr>
        <p:txBody>
          <a:bodyPr wrap="none" lIns="89996" tIns="46798" rIns="89996" bIns="46798" rtlCol="0" anchor="t">
            <a:spAutoFit/>
          </a:bodyPr>
          <a:lstStyle/>
          <a:p>
            <a:r>
              <a:rPr lang="zh-CN" altLang="en-US" dirty="0">
                <a:solidFill>
                  <a:schemeClr val="bg1">
                    <a:lumMod val="65000"/>
                  </a:schemeClr>
                </a:solidFill>
                <a:latin typeface="华文细黑" panose="02010600040101010101" pitchFamily="2" charset="-122"/>
                <a:ea typeface="华文细黑" panose="02010600040101010101" pitchFamily="2" charset="-122"/>
              </a:rPr>
              <a:t>*数据来自网络统计收集，仅供参考</a:t>
            </a:r>
          </a:p>
        </p:txBody>
      </p:sp>
      <p:sp>
        <p:nvSpPr>
          <p:cNvPr id="15" name="ïslïḑé">
            <a:extLst>
              <a:ext uri="{FF2B5EF4-FFF2-40B4-BE49-F238E27FC236}">
                <a16:creationId xmlns:a16="http://schemas.microsoft.com/office/drawing/2014/main" id="{F259A3DB-7122-42B4-8912-AD0A1A8A921D}"/>
              </a:ext>
            </a:extLst>
          </p:cNvPr>
          <p:cNvSpPr/>
          <p:nvPr/>
        </p:nvSpPr>
        <p:spPr>
          <a:xfrm>
            <a:off x="551384" y="2598762"/>
            <a:ext cx="5184576" cy="4070598"/>
          </a:xfrm>
          <a:prstGeom prst="roundRect">
            <a:avLst>
              <a:gd name="adj" fmla="val 0"/>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285750" indent="-285750">
              <a:buFont typeface="Wingdings" panose="05000000000000000000" pitchFamily="2" charset="2"/>
              <a:buChar char="p"/>
            </a:pPr>
            <a:r>
              <a:rPr lang="zh-CN" altLang="en-US" sz="1600" dirty="0">
                <a:solidFill>
                  <a:srgbClr val="C00000"/>
                </a:solidFill>
                <a:latin typeface="华文细黑" panose="02010600040101010101" pitchFamily="2" charset="-122"/>
                <a:ea typeface="华文细黑" panose="02010600040101010101" pitchFamily="2" charset="-122"/>
              </a:rPr>
              <a:t>海量需求：</a:t>
            </a:r>
            <a:r>
              <a:rPr lang="zh-CN" altLang="en-US" sz="1600" dirty="0">
                <a:solidFill>
                  <a:schemeClr val="tx1"/>
                </a:solidFill>
                <a:latin typeface="华文细黑" panose="02010600040101010101" pitchFamily="2" charset="-122"/>
                <a:ea typeface="华文细黑" panose="02010600040101010101" pitchFamily="2" charset="-122"/>
              </a:rPr>
              <a:t>随着互联网</a:t>
            </a:r>
            <a:r>
              <a:rPr lang="en-US" altLang="zh-CN" sz="1600" dirty="0">
                <a:solidFill>
                  <a:schemeClr val="tx1"/>
                </a:solidFill>
                <a:latin typeface="华文细黑" panose="02010600040101010101" pitchFamily="2" charset="-122"/>
                <a:ea typeface="华文细黑" panose="02010600040101010101" pitchFamily="2" charset="-122"/>
              </a:rPr>
              <a:t>/</a:t>
            </a:r>
            <a:r>
              <a:rPr lang="zh-CN" altLang="en-US" sz="1600" dirty="0">
                <a:solidFill>
                  <a:schemeClr val="tx1"/>
                </a:solidFill>
                <a:latin typeface="华文细黑" panose="02010600040101010101" pitchFamily="2" charset="-122"/>
                <a:ea typeface="华文细黑" panose="02010600040101010101" pitchFamily="2" charset="-122"/>
              </a:rPr>
              <a:t>物联网业务的发展、实名制需求呈指数级增长，各行业对身份认证需求增长迅猛。据不完全统计：</a:t>
            </a:r>
            <a:r>
              <a:rPr lang="zh-CN" altLang="en-US" sz="1600" dirty="0">
                <a:solidFill>
                  <a:srgbClr val="FF0000"/>
                </a:solidFill>
                <a:latin typeface="华文细黑" panose="02010600040101010101" pitchFamily="2" charset="-122"/>
                <a:ea typeface="华文细黑" panose="02010600040101010101" pitchFamily="2" charset="-122"/>
              </a:rPr>
              <a:t>出行、住宿、金融、文旅、政务、物流、医疗、游戏、其他，等</a:t>
            </a:r>
            <a:r>
              <a:rPr lang="en-US" altLang="zh-CN" sz="1600" dirty="0">
                <a:solidFill>
                  <a:srgbClr val="FF0000"/>
                </a:solidFill>
                <a:latin typeface="华文细黑" panose="02010600040101010101" pitchFamily="2" charset="-122"/>
                <a:ea typeface="华文细黑" panose="02010600040101010101" pitchFamily="2" charset="-122"/>
              </a:rPr>
              <a:t>9</a:t>
            </a:r>
            <a:r>
              <a:rPr lang="zh-CN" altLang="en-US" sz="1600" dirty="0">
                <a:solidFill>
                  <a:srgbClr val="FF0000"/>
                </a:solidFill>
                <a:latin typeface="华文细黑" panose="02010600040101010101" pitchFamily="2" charset="-122"/>
                <a:ea typeface="华文细黑" panose="02010600040101010101" pitchFamily="2" charset="-122"/>
              </a:rPr>
              <a:t>大类业务场景</a:t>
            </a:r>
            <a:r>
              <a:rPr lang="zh-CN" altLang="en-US" sz="1600" dirty="0">
                <a:solidFill>
                  <a:schemeClr val="tx1"/>
                </a:solidFill>
                <a:latin typeface="华文细黑" panose="02010600040101010101" pitchFamily="2" charset="-122"/>
                <a:ea typeface="华文细黑" panose="02010600040101010101" pitchFamily="2" charset="-122"/>
              </a:rPr>
              <a:t>，每年合计约</a:t>
            </a:r>
            <a:r>
              <a:rPr lang="en-US" altLang="zh-CN" sz="1600" dirty="0">
                <a:solidFill>
                  <a:srgbClr val="FF0000"/>
                </a:solidFill>
                <a:latin typeface="华文细黑" panose="02010600040101010101" pitchFamily="2" charset="-122"/>
                <a:ea typeface="华文细黑" panose="02010600040101010101" pitchFamily="2" charset="-122"/>
              </a:rPr>
              <a:t>1.5</a:t>
            </a:r>
            <a:r>
              <a:rPr lang="zh-CN" altLang="en-US" sz="1600" dirty="0">
                <a:solidFill>
                  <a:srgbClr val="FF0000"/>
                </a:solidFill>
                <a:latin typeface="华文细黑" panose="02010600040101010101" pitchFamily="2" charset="-122"/>
                <a:ea typeface="华文细黑" panose="02010600040101010101" pitchFamily="2" charset="-122"/>
              </a:rPr>
              <a:t>万亿</a:t>
            </a:r>
            <a:r>
              <a:rPr lang="zh-CN" altLang="en-US" sz="1600" dirty="0">
                <a:solidFill>
                  <a:schemeClr val="tx1"/>
                </a:solidFill>
                <a:latin typeface="华文细黑" panose="02010600040101010101" pitchFamily="2" charset="-122"/>
                <a:ea typeface="华文细黑" panose="02010600040101010101" pitchFamily="2" charset="-122"/>
              </a:rPr>
              <a:t>次实名制需求。</a:t>
            </a:r>
            <a:endParaRPr lang="en-US" altLang="zh-CN" sz="1600" dirty="0">
              <a:solidFill>
                <a:schemeClr val="tx1"/>
              </a:solidFill>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endParaRPr lang="en-US" altLang="zh-CN" sz="1600" dirty="0">
              <a:solidFill>
                <a:schemeClr val="tx1"/>
              </a:solidFill>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solidFill>
                  <a:srgbClr val="C00000"/>
                </a:solidFill>
                <a:latin typeface="华文细黑" panose="02010600040101010101" pitchFamily="2" charset="-122"/>
                <a:ea typeface="华文细黑" panose="02010600040101010101" pitchFamily="2" charset="-122"/>
              </a:rPr>
              <a:t>政策要求：</a:t>
            </a:r>
            <a:r>
              <a:rPr lang="zh-CN" altLang="en-US" sz="1600" dirty="0">
                <a:solidFill>
                  <a:schemeClr val="tx1"/>
                </a:solidFill>
                <a:latin typeface="华文细黑" panose="02010600040101010101" pitchFamily="2" charset="-122"/>
                <a:ea typeface="华文细黑" panose="02010600040101010101" pitchFamily="2" charset="-122"/>
              </a:rPr>
              <a:t>发改委</a:t>
            </a:r>
            <a:r>
              <a:rPr lang="en-US" altLang="zh-CN" sz="1600" dirty="0">
                <a:solidFill>
                  <a:schemeClr val="tx1"/>
                </a:solidFill>
                <a:latin typeface="华文细黑" panose="02010600040101010101" pitchFamily="2" charset="-122"/>
                <a:ea typeface="华文细黑" panose="02010600040101010101" pitchFamily="2" charset="-122"/>
              </a:rPr>
              <a:t>17</a:t>
            </a:r>
            <a:r>
              <a:rPr lang="zh-CN" altLang="en-US" sz="1600" dirty="0">
                <a:solidFill>
                  <a:schemeClr val="tx1"/>
                </a:solidFill>
                <a:latin typeface="华文细黑" panose="02010600040101010101" pitchFamily="2" charset="-122"/>
                <a:ea typeface="华文细黑" panose="02010600040101010101" pitchFamily="2" charset="-122"/>
              </a:rPr>
              <a:t>年规定，取消公民身份认证服务收费政府定价，由公安部下属单位与用户协商定价。取消为落实国家强制性实名制要求对企业收取的公民身份认证服务费。按规定向国家机关、社会福利机构和公民提供的服务不得收取费用</a:t>
            </a:r>
            <a:endParaRPr lang="en-US" altLang="zh-CN" sz="1600" dirty="0">
              <a:solidFill>
                <a:schemeClr val="tx1"/>
              </a:solidFill>
              <a:latin typeface="华文细黑" panose="02010600040101010101" pitchFamily="2" charset="-122"/>
              <a:ea typeface="华文细黑" panose="02010600040101010101" pitchFamily="2" charset="-122"/>
            </a:endParaRPr>
          </a:p>
          <a:p>
            <a:endParaRPr lang="en-US" altLang="zh-CN" sz="1600" dirty="0">
              <a:solidFill>
                <a:schemeClr val="tx1"/>
              </a:solidFill>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solidFill>
                  <a:srgbClr val="C00000"/>
                </a:solidFill>
                <a:latin typeface="华文细黑" panose="02010600040101010101" pitchFamily="2" charset="-122"/>
                <a:ea typeface="华文细黑" panose="02010600040101010101" pitchFamily="2" charset="-122"/>
              </a:rPr>
              <a:t>市场规模：</a:t>
            </a:r>
            <a:r>
              <a:rPr lang="zh-CN" altLang="en-US" sz="1600" dirty="0">
                <a:solidFill>
                  <a:schemeClr val="tx1"/>
                </a:solidFill>
                <a:latin typeface="华文细黑" panose="02010600040101010101" pitchFamily="2" charset="-122"/>
                <a:ea typeface="华文细黑" panose="02010600040101010101" pitchFamily="2" charset="-122"/>
              </a:rPr>
              <a:t>综合加权二要素核验和四要素核验，参考：京东、阿里云、腾讯云的价格，</a:t>
            </a:r>
            <a:r>
              <a:rPr lang="zh-CN" altLang="en-US" sz="1600" dirty="0">
                <a:solidFill>
                  <a:srgbClr val="FF0000"/>
                </a:solidFill>
                <a:latin typeface="华文细黑" panose="02010600040101010101" pitchFamily="2" charset="-122"/>
                <a:ea typeface="华文细黑" panose="02010600040101010101" pitchFamily="2" charset="-122"/>
              </a:rPr>
              <a:t>约每次</a:t>
            </a:r>
            <a:r>
              <a:rPr lang="en-US" altLang="zh-CN" sz="1600" dirty="0">
                <a:solidFill>
                  <a:srgbClr val="FF0000"/>
                </a:solidFill>
                <a:latin typeface="华文细黑" panose="02010600040101010101" pitchFamily="2" charset="-122"/>
                <a:ea typeface="华文细黑" panose="02010600040101010101" pitchFamily="2" charset="-122"/>
              </a:rPr>
              <a:t>0.156</a:t>
            </a:r>
            <a:r>
              <a:rPr lang="zh-CN" altLang="en-US" sz="1600" dirty="0">
                <a:solidFill>
                  <a:srgbClr val="FF0000"/>
                </a:solidFill>
                <a:latin typeface="华文细黑" panose="02010600040101010101" pitchFamily="2" charset="-122"/>
                <a:ea typeface="华文细黑" panose="02010600040101010101" pitchFamily="2" charset="-122"/>
              </a:rPr>
              <a:t>元</a:t>
            </a:r>
            <a:r>
              <a:rPr lang="zh-CN" altLang="en-US" sz="1600" dirty="0">
                <a:solidFill>
                  <a:schemeClr val="tx1"/>
                </a:solidFill>
                <a:latin typeface="华文细黑" panose="02010600040101010101" pitchFamily="2" charset="-122"/>
                <a:ea typeface="华文细黑" panose="02010600040101010101" pitchFamily="2" charset="-122"/>
              </a:rPr>
              <a:t>，整体</a:t>
            </a:r>
            <a:r>
              <a:rPr lang="en-US" altLang="zh-CN" sz="1600" dirty="0">
                <a:solidFill>
                  <a:schemeClr val="tx1"/>
                </a:solidFill>
                <a:latin typeface="华文细黑" panose="02010600040101010101" pitchFamily="2" charset="-122"/>
                <a:ea typeface="华文细黑" panose="02010600040101010101" pitchFamily="2" charset="-122"/>
              </a:rPr>
              <a:t>1.5</a:t>
            </a:r>
            <a:r>
              <a:rPr lang="zh-CN" altLang="en-US" sz="1600" dirty="0">
                <a:solidFill>
                  <a:schemeClr val="tx1"/>
                </a:solidFill>
                <a:latin typeface="华文细黑" panose="02010600040101010101" pitchFamily="2" charset="-122"/>
                <a:ea typeface="华文细黑" panose="02010600040101010101" pitchFamily="2" charset="-122"/>
              </a:rPr>
              <a:t>万亿次需求，除去国家相关免费要求，整体预估约</a:t>
            </a:r>
            <a:r>
              <a:rPr lang="en-US" altLang="zh-CN" sz="1600" dirty="0">
                <a:solidFill>
                  <a:srgbClr val="FF0000"/>
                </a:solidFill>
                <a:latin typeface="华文细黑" panose="02010600040101010101" pitchFamily="2" charset="-122"/>
                <a:ea typeface="华文细黑" panose="02010600040101010101" pitchFamily="2" charset="-122"/>
              </a:rPr>
              <a:t>2000</a:t>
            </a:r>
            <a:r>
              <a:rPr lang="zh-CN" altLang="en-US" sz="1600" dirty="0">
                <a:solidFill>
                  <a:srgbClr val="FF0000"/>
                </a:solidFill>
                <a:latin typeface="华文细黑" panose="02010600040101010101" pitchFamily="2" charset="-122"/>
                <a:ea typeface="华文细黑" panose="02010600040101010101" pitchFamily="2" charset="-122"/>
              </a:rPr>
              <a:t>亿</a:t>
            </a:r>
            <a:r>
              <a:rPr lang="zh-CN" altLang="en-US" sz="1600" dirty="0">
                <a:solidFill>
                  <a:schemeClr val="tx1"/>
                </a:solidFill>
                <a:latin typeface="华文细黑" panose="02010600040101010101" pitchFamily="2" charset="-122"/>
                <a:ea typeface="华文细黑" panose="02010600040101010101" pitchFamily="2" charset="-122"/>
              </a:rPr>
              <a:t>元市场规模</a:t>
            </a:r>
          </a:p>
          <a:p>
            <a:pPr marL="285750" indent="-285750">
              <a:buFont typeface="Wingdings" panose="05000000000000000000" pitchFamily="2" charset="2"/>
              <a:buChar char="p"/>
            </a:pP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16" name="矩形 15">
            <a:extLst>
              <a:ext uri="{FF2B5EF4-FFF2-40B4-BE49-F238E27FC236}">
                <a16:creationId xmlns:a16="http://schemas.microsoft.com/office/drawing/2014/main" id="{DB72A589-62D3-4D0C-8ED0-B6E1B86D949E}"/>
              </a:ext>
            </a:extLst>
          </p:cNvPr>
          <p:cNvSpPr/>
          <p:nvPr/>
        </p:nvSpPr>
        <p:spPr>
          <a:xfrm>
            <a:off x="551384" y="1863019"/>
            <a:ext cx="5184576" cy="745474"/>
          </a:xfrm>
          <a:prstGeom prst="rect">
            <a:avLst/>
          </a:prstGeom>
          <a:solidFill>
            <a:srgbClr val="C00000"/>
          </a:solidFill>
        </p:spPr>
        <p:txBody>
          <a:bodyPr wrap="square" anchor="ctr">
            <a:noAutofit/>
          </a:bodyPr>
          <a:lstStyle/>
          <a:p>
            <a:pPr lvl="0" algn="ctr">
              <a:spcAft>
                <a:spcPts val="600"/>
              </a:spcAft>
            </a:pPr>
            <a:r>
              <a:rPr lang="zh-CN" altLang="en-US" b="1" dirty="0">
                <a:solidFill>
                  <a:schemeClr val="bg1"/>
                </a:solidFill>
                <a:latin typeface="华文细黑" panose="02010600040101010101" pitchFamily="2" charset="-122"/>
                <a:ea typeface="华文细黑" panose="02010600040101010101" pitchFamily="2" charset="-122"/>
                <a:cs typeface="+mn-ea"/>
              </a:rPr>
              <a:t>身份认证市场需求海量</a:t>
            </a:r>
          </a:p>
        </p:txBody>
      </p:sp>
      <p:sp>
        <p:nvSpPr>
          <p:cNvPr id="17" name="文本框 16">
            <a:extLst>
              <a:ext uri="{FF2B5EF4-FFF2-40B4-BE49-F238E27FC236}">
                <a16:creationId xmlns:a16="http://schemas.microsoft.com/office/drawing/2014/main" id="{68ADA52C-41B6-400E-B29B-67B40870AA8A}"/>
              </a:ext>
            </a:extLst>
          </p:cNvPr>
          <p:cNvSpPr txBox="1"/>
          <p:nvPr/>
        </p:nvSpPr>
        <p:spPr bwMode="auto">
          <a:xfrm>
            <a:off x="9624391" y="2273856"/>
            <a:ext cx="2232248" cy="279176"/>
          </a:xfrm>
          <a:prstGeom prst="rect">
            <a:avLst/>
          </a:prstGeom>
          <a:noFill/>
          <a:ln w="12700">
            <a:noFill/>
            <a:miter lim="800000"/>
          </a:ln>
        </p:spPr>
        <p:txBody>
          <a:bodyPr wrap="square" lIns="89996" tIns="46798" rIns="89996" bIns="46798" rtlCol="0" anchor="t">
            <a:spAutoFit/>
          </a:bodyPr>
          <a:lstStyle>
            <a:defPPr>
              <a:defRPr lang="zh-CN"/>
            </a:defPPr>
            <a:lvl1pPr>
              <a:defRPr sz="1100">
                <a:solidFill>
                  <a:schemeClr val="bg1">
                    <a:lumMod val="75000"/>
                  </a:schemeClr>
                </a:solidFill>
                <a:latin typeface="华文细黑" panose="02010600040101010101" pitchFamily="2" charset="-122"/>
                <a:ea typeface="华文细黑" panose="02010600040101010101" pitchFamily="2" charset="-122"/>
              </a:defRPr>
            </a:lvl1pPr>
          </a:lstStyle>
          <a:p>
            <a:r>
              <a:rPr lang="en-US" altLang="zh-CN" dirty="0"/>
              <a:t>*</a:t>
            </a:r>
            <a:r>
              <a:rPr lang="zh-CN" altLang="en-US" dirty="0"/>
              <a:t>交通运输部</a:t>
            </a:r>
            <a:r>
              <a:rPr lang="en-US" altLang="zh-CN" dirty="0"/>
              <a:t>-</a:t>
            </a:r>
            <a:r>
              <a:rPr lang="zh-CN" altLang="en-US" dirty="0"/>
              <a:t>数据</a:t>
            </a:r>
            <a:r>
              <a:rPr lang="en-US" altLang="zh-CN" dirty="0"/>
              <a:t>-</a:t>
            </a:r>
            <a:r>
              <a:rPr lang="zh-CN" altLang="en-US" dirty="0"/>
              <a:t>统计</a:t>
            </a:r>
          </a:p>
        </p:txBody>
      </p:sp>
      <p:sp>
        <p:nvSpPr>
          <p:cNvPr id="18" name="文本框 17">
            <a:extLst>
              <a:ext uri="{FF2B5EF4-FFF2-40B4-BE49-F238E27FC236}">
                <a16:creationId xmlns:a16="http://schemas.microsoft.com/office/drawing/2014/main" id="{0C7FEC8B-8E68-4B53-9695-6D4D01CA4819}"/>
              </a:ext>
            </a:extLst>
          </p:cNvPr>
          <p:cNvSpPr txBox="1"/>
          <p:nvPr/>
        </p:nvSpPr>
        <p:spPr bwMode="auto">
          <a:xfrm>
            <a:off x="9624392" y="2638703"/>
            <a:ext cx="2232248" cy="279176"/>
          </a:xfrm>
          <a:prstGeom prst="rect">
            <a:avLst/>
          </a:prstGeom>
          <a:noFill/>
          <a:ln w="12700">
            <a:noFill/>
            <a:miter lim="800000"/>
          </a:ln>
        </p:spPr>
        <p:txBody>
          <a:bodyPr wrap="square" lIns="89996" tIns="46798" rIns="89996" bIns="46798" rtlCol="0" anchor="t">
            <a:spAutoFit/>
          </a:bodyPr>
          <a:lstStyle>
            <a:defPPr>
              <a:defRPr lang="zh-CN"/>
            </a:defPPr>
            <a:lvl1pPr>
              <a:defRPr sz="1100">
                <a:solidFill>
                  <a:schemeClr val="bg1">
                    <a:lumMod val="75000"/>
                  </a:schemeClr>
                </a:solidFill>
                <a:latin typeface="华文细黑" panose="02010600040101010101" pitchFamily="2" charset="-122"/>
                <a:ea typeface="华文细黑" panose="02010600040101010101" pitchFamily="2" charset="-122"/>
              </a:defRPr>
            </a:lvl1pPr>
          </a:lstStyle>
          <a:p>
            <a:r>
              <a:rPr lang="en-US" altLang="zh-CN" dirty="0"/>
              <a:t>*</a:t>
            </a:r>
            <a:r>
              <a:rPr lang="zh-CN" altLang="en-US" dirty="0"/>
              <a:t>中国民用航空局</a:t>
            </a:r>
            <a:r>
              <a:rPr lang="en-US" altLang="zh-CN" dirty="0"/>
              <a:t>-</a:t>
            </a:r>
            <a:r>
              <a:rPr lang="zh-CN" altLang="en-US" dirty="0"/>
              <a:t>数据</a:t>
            </a:r>
            <a:r>
              <a:rPr lang="en-US" altLang="zh-CN" dirty="0"/>
              <a:t>-</a:t>
            </a:r>
            <a:r>
              <a:rPr lang="zh-CN" altLang="en-US" dirty="0"/>
              <a:t>统计</a:t>
            </a:r>
          </a:p>
        </p:txBody>
      </p:sp>
      <p:sp>
        <p:nvSpPr>
          <p:cNvPr id="19" name="文本框 18">
            <a:extLst>
              <a:ext uri="{FF2B5EF4-FFF2-40B4-BE49-F238E27FC236}">
                <a16:creationId xmlns:a16="http://schemas.microsoft.com/office/drawing/2014/main" id="{CB46D57B-68BE-4754-B961-7EA5199940BF}"/>
              </a:ext>
            </a:extLst>
          </p:cNvPr>
          <p:cNvSpPr txBox="1"/>
          <p:nvPr/>
        </p:nvSpPr>
        <p:spPr bwMode="auto">
          <a:xfrm>
            <a:off x="9624391" y="3058797"/>
            <a:ext cx="2567610" cy="248398"/>
          </a:xfrm>
          <a:prstGeom prst="rect">
            <a:avLst/>
          </a:prstGeom>
          <a:noFill/>
          <a:ln w="12700">
            <a:noFill/>
            <a:miter lim="800000"/>
          </a:ln>
        </p:spPr>
        <p:txBody>
          <a:bodyPr wrap="square" lIns="89996" tIns="46798" rIns="89996" bIns="46798" rtlCol="0" anchor="t">
            <a:spAutoFit/>
          </a:bodyPr>
          <a:lstStyle/>
          <a:p>
            <a:r>
              <a:rPr lang="en-US" altLang="zh-CN" sz="1000" dirty="0">
                <a:solidFill>
                  <a:schemeClr val="bg1">
                    <a:lumMod val="75000"/>
                  </a:schemeClr>
                </a:solidFill>
                <a:latin typeface="华文细黑" panose="02010600040101010101" pitchFamily="2" charset="-122"/>
                <a:ea typeface="华文细黑" panose="02010600040101010101" pitchFamily="2" charset="-122"/>
              </a:rPr>
              <a:t>*</a:t>
            </a:r>
            <a:r>
              <a:rPr lang="zh-CN" altLang="en-US" sz="1000" dirty="0">
                <a:solidFill>
                  <a:schemeClr val="bg1">
                    <a:lumMod val="75000"/>
                  </a:schemeClr>
                </a:solidFill>
                <a:latin typeface="华文细黑" panose="02010600040101010101" pitchFamily="2" charset="-122"/>
                <a:ea typeface="华文细黑" panose="02010600040101010101" pitchFamily="2" charset="-122"/>
              </a:rPr>
              <a:t>根据</a:t>
            </a:r>
            <a:r>
              <a:rPr lang="en-US" altLang="zh-CN" sz="1000" dirty="0">
                <a:solidFill>
                  <a:schemeClr val="bg1">
                    <a:lumMod val="75000"/>
                  </a:schemeClr>
                </a:solidFill>
                <a:latin typeface="华文细黑" panose="02010600040101010101" pitchFamily="2" charset="-122"/>
                <a:ea typeface="华文细黑" panose="02010600040101010101" pitchFamily="2" charset="-122"/>
              </a:rPr>
              <a:t>-</a:t>
            </a:r>
            <a:r>
              <a:rPr lang="zh-CN" altLang="en-US" sz="1000" dirty="0">
                <a:solidFill>
                  <a:schemeClr val="bg1">
                    <a:lumMod val="75000"/>
                  </a:schemeClr>
                </a:solidFill>
                <a:latin typeface="华文细黑" panose="02010600040101010101" pitchFamily="2" charset="-122"/>
                <a:ea typeface="华文细黑" panose="02010600040101010101" pitchFamily="2" charset="-122"/>
              </a:rPr>
              <a:t>智研咨询，中国饭店协会，数据评估</a:t>
            </a:r>
          </a:p>
        </p:txBody>
      </p:sp>
      <p:sp>
        <p:nvSpPr>
          <p:cNvPr id="20" name="文本框 19">
            <a:extLst>
              <a:ext uri="{FF2B5EF4-FFF2-40B4-BE49-F238E27FC236}">
                <a16:creationId xmlns:a16="http://schemas.microsoft.com/office/drawing/2014/main" id="{B28FBF97-7C21-40D1-B573-82B3C73D845E}"/>
              </a:ext>
            </a:extLst>
          </p:cNvPr>
          <p:cNvSpPr txBox="1"/>
          <p:nvPr/>
        </p:nvSpPr>
        <p:spPr bwMode="auto">
          <a:xfrm>
            <a:off x="9624391" y="3418841"/>
            <a:ext cx="2520281"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中国交通运输协会</a:t>
            </a:r>
          </a:p>
        </p:txBody>
      </p:sp>
      <p:sp>
        <p:nvSpPr>
          <p:cNvPr id="21" name="文本框 20">
            <a:extLst>
              <a:ext uri="{FF2B5EF4-FFF2-40B4-BE49-F238E27FC236}">
                <a16:creationId xmlns:a16="http://schemas.microsoft.com/office/drawing/2014/main" id="{74D1D55C-5E25-447F-90CB-C870C8D69201}"/>
              </a:ext>
            </a:extLst>
          </p:cNvPr>
          <p:cNvSpPr txBox="1"/>
          <p:nvPr/>
        </p:nvSpPr>
        <p:spPr bwMode="auto">
          <a:xfrm>
            <a:off x="9624391" y="3794274"/>
            <a:ext cx="2567609"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参考</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中国卫生健康统计年鉴</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估算</a:t>
            </a:r>
          </a:p>
        </p:txBody>
      </p:sp>
      <p:sp>
        <p:nvSpPr>
          <p:cNvPr id="22" name="文本框 21">
            <a:extLst>
              <a:ext uri="{FF2B5EF4-FFF2-40B4-BE49-F238E27FC236}">
                <a16:creationId xmlns:a16="http://schemas.microsoft.com/office/drawing/2014/main" id="{FC894635-BF85-45B7-97C2-B57CF907CDBF}"/>
              </a:ext>
            </a:extLst>
          </p:cNvPr>
          <p:cNvSpPr txBox="1"/>
          <p:nvPr/>
        </p:nvSpPr>
        <p:spPr bwMode="auto">
          <a:xfrm>
            <a:off x="9624391" y="4169246"/>
            <a:ext cx="2664297"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参考网易，九城、暴雪、腾讯相关数据</a:t>
            </a:r>
          </a:p>
        </p:txBody>
      </p:sp>
      <p:sp>
        <p:nvSpPr>
          <p:cNvPr id="23" name="文本框 22">
            <a:extLst>
              <a:ext uri="{FF2B5EF4-FFF2-40B4-BE49-F238E27FC236}">
                <a16:creationId xmlns:a16="http://schemas.microsoft.com/office/drawing/2014/main" id="{AE38A1A4-295C-4A10-A321-095946DAE450}"/>
              </a:ext>
            </a:extLst>
          </p:cNvPr>
          <p:cNvSpPr txBox="1"/>
          <p:nvPr/>
        </p:nvSpPr>
        <p:spPr bwMode="auto">
          <a:xfrm>
            <a:off x="9624391" y="4544218"/>
            <a:ext cx="2664297"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参考国家统计局，国家政务评估数据</a:t>
            </a:r>
          </a:p>
        </p:txBody>
      </p:sp>
      <p:sp>
        <p:nvSpPr>
          <p:cNvPr id="24" name="文本框 23">
            <a:extLst>
              <a:ext uri="{FF2B5EF4-FFF2-40B4-BE49-F238E27FC236}">
                <a16:creationId xmlns:a16="http://schemas.microsoft.com/office/drawing/2014/main" id="{719FBD0F-531E-4F68-8DD5-04765A2BB308}"/>
              </a:ext>
            </a:extLst>
          </p:cNvPr>
          <p:cNvSpPr txBox="1"/>
          <p:nvPr/>
        </p:nvSpPr>
        <p:spPr bwMode="auto">
          <a:xfrm>
            <a:off x="9624391" y="4901717"/>
            <a:ext cx="2664297"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参考</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移动支付网</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数据</a:t>
            </a:r>
          </a:p>
        </p:txBody>
      </p:sp>
      <p:sp>
        <p:nvSpPr>
          <p:cNvPr id="25" name="文本框 24">
            <a:extLst>
              <a:ext uri="{FF2B5EF4-FFF2-40B4-BE49-F238E27FC236}">
                <a16:creationId xmlns:a16="http://schemas.microsoft.com/office/drawing/2014/main" id="{AA86245B-863A-4D11-900E-6275BA5BE96A}"/>
              </a:ext>
            </a:extLst>
          </p:cNvPr>
          <p:cNvSpPr txBox="1"/>
          <p:nvPr/>
        </p:nvSpPr>
        <p:spPr bwMode="auto">
          <a:xfrm>
            <a:off x="9624391" y="5287320"/>
            <a:ext cx="2664297" cy="263787"/>
          </a:xfrm>
          <a:prstGeom prst="rect">
            <a:avLst/>
          </a:prstGeom>
          <a:noFill/>
          <a:ln w="12700">
            <a:noFill/>
            <a:miter lim="800000"/>
          </a:ln>
        </p:spPr>
        <p:txBody>
          <a:bodyPr wrap="square" lIns="89996" tIns="46798" rIns="89996" bIns="46798" rtlCol="0" anchor="t">
            <a:spAutoFit/>
          </a:bodyPr>
          <a:lstStyle/>
          <a:p>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参考</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中国互联网协会</a:t>
            </a:r>
            <a:r>
              <a:rPr lang="en-US" altLang="zh-CN" sz="1100" dirty="0">
                <a:solidFill>
                  <a:schemeClr val="bg1">
                    <a:lumMod val="75000"/>
                  </a:schemeClr>
                </a:solidFill>
                <a:latin typeface="华文细黑" panose="02010600040101010101" pitchFamily="2" charset="-122"/>
                <a:ea typeface="华文细黑" panose="02010600040101010101" pitchFamily="2" charset="-122"/>
              </a:rPr>
              <a:t>》</a:t>
            </a:r>
            <a:r>
              <a:rPr lang="zh-CN" altLang="en-US" sz="1100" dirty="0">
                <a:solidFill>
                  <a:schemeClr val="bg1">
                    <a:lumMod val="75000"/>
                  </a:schemeClr>
                </a:solidFill>
                <a:latin typeface="华文细黑" panose="02010600040101010101" pitchFamily="2" charset="-122"/>
                <a:ea typeface="华文细黑" panose="02010600040101010101" pitchFamily="2" charset="-122"/>
              </a:rPr>
              <a:t>数据评估</a:t>
            </a:r>
          </a:p>
        </p:txBody>
      </p:sp>
      <p:sp>
        <p:nvSpPr>
          <p:cNvPr id="3" name="矩形 2"/>
          <p:cNvSpPr/>
          <p:nvPr/>
        </p:nvSpPr>
        <p:spPr>
          <a:xfrm>
            <a:off x="407184" y="874311"/>
            <a:ext cx="11737487" cy="923330"/>
          </a:xfrm>
          <a:prstGeom prst="rect">
            <a:avLst/>
          </a:prstGeom>
        </p:spPr>
        <p:txBody>
          <a:bodyPr wrap="square">
            <a:spAutoFit/>
          </a:bodyPr>
          <a:lstStyle/>
          <a:p>
            <a:pPr marL="285750" indent="-285750">
              <a:lnSpc>
                <a:spcPct val="150000"/>
              </a:lnSpc>
              <a:buSzPct val="70000"/>
              <a:buFont typeface="Wingdings" panose="05000000000000000000" pitchFamily="2" charset="2"/>
              <a:buChar char="n"/>
            </a:pPr>
            <a:r>
              <a:rPr lang="zh-CN" altLang="en-US" b="1" dirty="0">
                <a:latin typeface="华文细黑" panose="02010600040101010101" pitchFamily="2" charset="-122"/>
                <a:ea typeface="华文细黑" panose="02010600040101010101" pitchFamily="2" charset="-122"/>
              </a:rPr>
              <a:t>国家网上身份认证基础设施</a:t>
            </a:r>
            <a:r>
              <a:rPr lang="zh-CN" altLang="en-US" dirty="0">
                <a:latin typeface="华文细黑" panose="02010600040101010101" pitchFamily="2" charset="-122"/>
                <a:ea typeface="华文细黑" panose="02010600040101010101" pitchFamily="2" charset="-122"/>
              </a:rPr>
              <a:t>：</a:t>
            </a:r>
            <a:r>
              <a:rPr lang="zh-CN" altLang="zh-CN" dirty="0">
                <a:solidFill>
                  <a:srgbClr val="C00000"/>
                </a:solidFill>
                <a:latin typeface="华文细黑" panose="02010600040101010101" pitchFamily="2" charset="-122"/>
                <a:ea typeface="华文细黑" panose="02010600040101010101" pitchFamily="2" charset="-122"/>
              </a:rPr>
              <a:t>国家发改委</a:t>
            </a:r>
            <a:r>
              <a:rPr lang="zh-CN" altLang="zh-CN" dirty="0">
                <a:latin typeface="华文细黑" panose="02010600040101010101" pitchFamily="2" charset="-122"/>
                <a:ea typeface="华文细黑" panose="02010600040101010101" pitchFamily="2" charset="-122"/>
              </a:rPr>
              <a:t>批复、</a:t>
            </a:r>
            <a:r>
              <a:rPr lang="zh-CN" altLang="zh-CN" dirty="0">
                <a:solidFill>
                  <a:srgbClr val="C00000"/>
                </a:solidFill>
                <a:latin typeface="华文细黑" panose="02010600040101010101" pitchFamily="2" charset="-122"/>
                <a:ea typeface="华文细黑" panose="02010600040101010101" pitchFamily="2" charset="-122"/>
              </a:rPr>
              <a:t>中央网信办</a:t>
            </a:r>
            <a:r>
              <a:rPr lang="zh-CN" altLang="zh-CN" dirty="0">
                <a:latin typeface="华文细黑" panose="02010600040101010101" pitchFamily="2" charset="-122"/>
                <a:ea typeface="华文细黑" panose="02010600040101010101" pitchFamily="2" charset="-122"/>
              </a:rPr>
              <a:t>指导</a:t>
            </a:r>
            <a:r>
              <a:rPr lang="zh-CN" altLang="en-US" dirty="0">
                <a:latin typeface="华文细黑" panose="02010600040101010101" pitchFamily="2" charset="-122"/>
                <a:ea typeface="华文细黑" panose="02010600040101010101" pitchFamily="2" charset="-122"/>
              </a:rPr>
              <a:t>，</a:t>
            </a:r>
            <a:r>
              <a:rPr lang="zh-CN" altLang="zh-CN" dirty="0">
                <a:latin typeface="华文细黑" panose="02010600040101010101" pitchFamily="2" charset="-122"/>
                <a:ea typeface="华文细黑" panose="02010600040101010101" pitchFamily="2" charset="-122"/>
              </a:rPr>
              <a:t>由</a:t>
            </a:r>
            <a:r>
              <a:rPr lang="zh-CN" altLang="zh-CN" dirty="0">
                <a:solidFill>
                  <a:srgbClr val="C00000"/>
                </a:solidFill>
                <a:latin typeface="华文细黑" panose="02010600040101010101" pitchFamily="2" charset="-122"/>
                <a:ea typeface="华文细黑" panose="02010600040101010101" pitchFamily="2" charset="-122"/>
              </a:rPr>
              <a:t>公安部牵头</a:t>
            </a:r>
            <a:r>
              <a:rPr lang="zh-CN" altLang="en-US" dirty="0">
                <a:latin typeface="华文细黑" panose="02010600040101010101" pitchFamily="2" charset="-122"/>
                <a:ea typeface="华文细黑" panose="02010600040101010101" pitchFamily="2" charset="-122"/>
              </a:rPr>
              <a:t>成立专班</a:t>
            </a:r>
            <a:r>
              <a:rPr lang="zh-CN" altLang="zh-CN" dirty="0">
                <a:latin typeface="华文细黑" panose="02010600040101010101" pitchFamily="2" charset="-122"/>
                <a:ea typeface="华文细黑" panose="02010600040101010101" pitchFamily="2" charset="-122"/>
              </a:rPr>
              <a:t>建设</a:t>
            </a:r>
            <a:r>
              <a:rPr lang="zh-CN" altLang="zh-CN" dirty="0">
                <a:solidFill>
                  <a:srgbClr val="C00000"/>
                </a:solidFill>
                <a:latin typeface="华文细黑" panose="02010600040101010101" pitchFamily="2" charset="-122"/>
                <a:ea typeface="华文细黑" panose="02010600040101010101" pitchFamily="2" charset="-122"/>
              </a:rPr>
              <a:t>国家网上身份认证基础设施</a:t>
            </a:r>
            <a:r>
              <a:rPr lang="zh-CN" altLang="en-US" dirty="0">
                <a:latin typeface="华文细黑" panose="02010600040101010101" pitchFamily="2" charset="-122"/>
                <a:ea typeface="华文细黑" panose="02010600040101010101" pitchFamily="2" charset="-122"/>
              </a:rPr>
              <a:t>，十部委联席协同，</a:t>
            </a:r>
            <a:r>
              <a:rPr lang="zh-CN" altLang="en-US" dirty="0">
                <a:solidFill>
                  <a:srgbClr val="FF0000"/>
                </a:solidFill>
                <a:latin typeface="华文细黑" panose="02010600040101010101" pitchFamily="2" charset="-122"/>
                <a:ea typeface="华文细黑" panose="02010600040101010101" pitchFamily="2" charset="-122"/>
              </a:rPr>
              <a:t>一期网络身份码开通量不少于</a:t>
            </a:r>
            <a:r>
              <a:rPr lang="en-US" altLang="zh-CN" dirty="0">
                <a:solidFill>
                  <a:srgbClr val="FF0000"/>
                </a:solidFill>
                <a:latin typeface="华文细黑" panose="02010600040101010101" pitchFamily="2" charset="-122"/>
                <a:ea typeface="华文细黑" panose="02010600040101010101" pitchFamily="2" charset="-122"/>
              </a:rPr>
              <a:t>5.4</a:t>
            </a:r>
            <a:r>
              <a:rPr lang="zh-CN" altLang="en-US" dirty="0">
                <a:solidFill>
                  <a:srgbClr val="FF0000"/>
                </a:solidFill>
                <a:latin typeface="华文细黑" panose="02010600040101010101" pitchFamily="2" charset="-122"/>
                <a:ea typeface="华文细黑" panose="02010600040101010101" pitchFamily="2" charset="-122"/>
              </a:rPr>
              <a:t>亿。</a:t>
            </a:r>
            <a:endParaRPr lang="en-US" altLang="zh-CN" dirty="0">
              <a:solidFill>
                <a:srgbClr val="FF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64111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一、背景（</a:t>
            </a:r>
            <a:r>
              <a:rPr lang="en-US" altLang="zh-CN" dirty="0"/>
              <a:t>3/6</a:t>
            </a:r>
            <a:r>
              <a:rPr lang="zh-CN" altLang="en-US" dirty="0"/>
              <a:t>）身份认证行业发展情况</a:t>
            </a:r>
          </a:p>
        </p:txBody>
      </p:sp>
      <p:sp>
        <p:nvSpPr>
          <p:cNvPr id="5" name="矩形: 圆角 4">
            <a:extLst>
              <a:ext uri="{FF2B5EF4-FFF2-40B4-BE49-F238E27FC236}">
                <a16:creationId xmlns:a16="http://schemas.microsoft.com/office/drawing/2014/main" id="{51DD3A38-E924-4274-AC91-C34B20C588C6}"/>
              </a:ext>
            </a:extLst>
          </p:cNvPr>
          <p:cNvSpPr/>
          <p:nvPr/>
        </p:nvSpPr>
        <p:spPr>
          <a:xfrm>
            <a:off x="7320136" y="2060848"/>
            <a:ext cx="2880320" cy="720080"/>
          </a:xfrm>
          <a:prstGeom prst="roundRect">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rgbClr val="FF0000"/>
                </a:solidFill>
                <a:latin typeface="华文细黑" panose="02010600040101010101" pitchFamily="2" charset="-122"/>
                <a:ea typeface="华文细黑" panose="02010600040101010101" pitchFamily="2" charset="-122"/>
              </a:rPr>
              <a:t>业务服务器</a:t>
            </a:r>
          </a:p>
        </p:txBody>
      </p:sp>
      <p:sp>
        <p:nvSpPr>
          <p:cNvPr id="7" name="矩形: 圆角 6">
            <a:extLst>
              <a:ext uri="{FF2B5EF4-FFF2-40B4-BE49-F238E27FC236}">
                <a16:creationId xmlns:a16="http://schemas.microsoft.com/office/drawing/2014/main" id="{24CE1AC0-95C9-4136-9C45-71F4A64BDA64}"/>
              </a:ext>
            </a:extLst>
          </p:cNvPr>
          <p:cNvSpPr/>
          <p:nvPr/>
        </p:nvSpPr>
        <p:spPr>
          <a:xfrm>
            <a:off x="7320136" y="1052736"/>
            <a:ext cx="2880320" cy="641859"/>
          </a:xfrm>
          <a:prstGeom prst="roundRect">
            <a:avLst/>
          </a:prstGeom>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rgbClr val="FF0000"/>
                </a:solidFill>
                <a:latin typeface="华文细黑" panose="02010600040101010101" pitchFamily="2" charset="-122"/>
                <a:ea typeface="华文细黑" panose="02010600040101010101" pitchFamily="2" charset="-122"/>
              </a:rPr>
              <a:t>前端应用</a:t>
            </a:r>
          </a:p>
        </p:txBody>
      </p:sp>
      <p:sp>
        <p:nvSpPr>
          <p:cNvPr id="8" name="矩形: 圆角 7">
            <a:extLst>
              <a:ext uri="{FF2B5EF4-FFF2-40B4-BE49-F238E27FC236}">
                <a16:creationId xmlns:a16="http://schemas.microsoft.com/office/drawing/2014/main" id="{7C11A23D-0FAA-4B0C-9EA5-D0A764CC32AF}"/>
              </a:ext>
            </a:extLst>
          </p:cNvPr>
          <p:cNvSpPr/>
          <p:nvPr/>
        </p:nvSpPr>
        <p:spPr>
          <a:xfrm>
            <a:off x="7320136" y="3240963"/>
            <a:ext cx="2880320" cy="720080"/>
          </a:xfrm>
          <a:prstGeom prst="roundRect">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chemeClr val="tx1"/>
                </a:solidFill>
                <a:latin typeface="华文细黑" panose="02010600040101010101" pitchFamily="2" charset="-122"/>
                <a:ea typeface="华文细黑" panose="02010600040101010101" pitchFamily="2" charset="-122"/>
              </a:rPr>
              <a:t>实名认证服务商</a:t>
            </a:r>
          </a:p>
        </p:txBody>
      </p:sp>
      <p:sp>
        <p:nvSpPr>
          <p:cNvPr id="9" name="矩形: 圆角 8">
            <a:extLst>
              <a:ext uri="{FF2B5EF4-FFF2-40B4-BE49-F238E27FC236}">
                <a16:creationId xmlns:a16="http://schemas.microsoft.com/office/drawing/2014/main" id="{CE78389E-9242-4393-AD4A-167B505F9F25}"/>
              </a:ext>
            </a:extLst>
          </p:cNvPr>
          <p:cNvSpPr/>
          <p:nvPr/>
        </p:nvSpPr>
        <p:spPr>
          <a:xfrm>
            <a:off x="6600056" y="4581128"/>
            <a:ext cx="1296144" cy="2088232"/>
          </a:xfrm>
          <a:prstGeom prst="roundRect">
            <a:avLst/>
          </a:prstGeom>
          <a:solidFill>
            <a:srgbClr val="92D050"/>
          </a:soli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chemeClr val="tx1"/>
                </a:solidFill>
                <a:latin typeface="华文细黑" panose="02010600040101010101" pitchFamily="2" charset="-122"/>
                <a:ea typeface="华文细黑" panose="02010600040101010101" pitchFamily="2" charset="-122"/>
              </a:rPr>
              <a:t>公安一所</a:t>
            </a:r>
          </a:p>
        </p:txBody>
      </p:sp>
      <p:sp>
        <p:nvSpPr>
          <p:cNvPr id="11" name="矩形: 圆角 10">
            <a:extLst>
              <a:ext uri="{FF2B5EF4-FFF2-40B4-BE49-F238E27FC236}">
                <a16:creationId xmlns:a16="http://schemas.microsoft.com/office/drawing/2014/main" id="{942C00B2-2A91-4BE8-8513-BB500908581C}"/>
              </a:ext>
            </a:extLst>
          </p:cNvPr>
          <p:cNvSpPr/>
          <p:nvPr/>
        </p:nvSpPr>
        <p:spPr>
          <a:xfrm>
            <a:off x="8112224" y="4581128"/>
            <a:ext cx="1296144" cy="2088232"/>
          </a:xfrm>
          <a:prstGeom prst="roundRect">
            <a:avLst/>
          </a:prstGeom>
          <a:solidFill>
            <a:schemeClr val="accent6">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chemeClr val="tx1"/>
                </a:solidFill>
                <a:latin typeface="华文细黑" panose="02010600040101010101" pitchFamily="2" charset="-122"/>
                <a:ea typeface="华文细黑" panose="02010600040101010101" pitchFamily="2" charset="-122"/>
              </a:rPr>
              <a:t>商业银行</a:t>
            </a:r>
          </a:p>
        </p:txBody>
      </p:sp>
      <p:sp>
        <p:nvSpPr>
          <p:cNvPr id="12" name="矩形: 圆角 11">
            <a:extLst>
              <a:ext uri="{FF2B5EF4-FFF2-40B4-BE49-F238E27FC236}">
                <a16:creationId xmlns:a16="http://schemas.microsoft.com/office/drawing/2014/main" id="{2537F4A8-D4EB-4399-B1D6-E77A424C40AE}"/>
              </a:ext>
            </a:extLst>
          </p:cNvPr>
          <p:cNvSpPr/>
          <p:nvPr/>
        </p:nvSpPr>
        <p:spPr>
          <a:xfrm>
            <a:off x="9624392" y="4581128"/>
            <a:ext cx="1296144" cy="2088232"/>
          </a:xfrm>
          <a:prstGeom prst="roundRect">
            <a:avLst/>
          </a:prstGeom>
          <a:solidFill>
            <a:srgbClr val="0070C0"/>
          </a:solidFill>
          <a:ln>
            <a:noFill/>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r>
              <a:rPr lang="zh-CN" altLang="en-US" dirty="0">
                <a:solidFill>
                  <a:schemeClr val="tx1"/>
                </a:solidFill>
                <a:latin typeface="华文细黑" panose="02010600040101010101" pitchFamily="2" charset="-122"/>
                <a:ea typeface="华文细黑" panose="02010600040101010101" pitchFamily="2" charset="-122"/>
              </a:rPr>
              <a:t>运营商</a:t>
            </a:r>
          </a:p>
        </p:txBody>
      </p:sp>
      <p:cxnSp>
        <p:nvCxnSpPr>
          <p:cNvPr id="13" name="直接箭头连接符 12">
            <a:extLst>
              <a:ext uri="{FF2B5EF4-FFF2-40B4-BE49-F238E27FC236}">
                <a16:creationId xmlns:a16="http://schemas.microsoft.com/office/drawing/2014/main" id="{C677C6E9-04A7-4FE2-95AA-742BE0688631}"/>
              </a:ext>
            </a:extLst>
          </p:cNvPr>
          <p:cNvCxnSpPr>
            <a:stCxn id="9" idx="0"/>
            <a:endCxn id="8" idx="2"/>
          </p:cNvCxnSpPr>
          <p:nvPr/>
        </p:nvCxnSpPr>
        <p:spPr>
          <a:xfrm rot="5400000" flipH="1" flipV="1">
            <a:off x="7694170" y="3515002"/>
            <a:ext cx="620085" cy="1512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999425F-E120-4F51-8126-13973BB29BA1}"/>
              </a:ext>
            </a:extLst>
          </p:cNvPr>
          <p:cNvCxnSpPr>
            <a:stCxn id="11" idx="0"/>
            <a:endCxn id="8" idx="2"/>
          </p:cNvCxnSpPr>
          <p:nvPr/>
        </p:nvCxnSpPr>
        <p:spPr>
          <a:xfrm flipV="1">
            <a:off x="8760296" y="3961043"/>
            <a:ext cx="0" cy="620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D8FF0A7-10BF-4367-AE55-BC356D9C54ED}"/>
              </a:ext>
            </a:extLst>
          </p:cNvPr>
          <p:cNvCxnSpPr>
            <a:cxnSpLocks/>
            <a:stCxn id="12" idx="0"/>
            <a:endCxn id="8" idx="2"/>
          </p:cNvCxnSpPr>
          <p:nvPr/>
        </p:nvCxnSpPr>
        <p:spPr>
          <a:xfrm rot="16200000" flipV="1">
            <a:off x="9206338" y="3515002"/>
            <a:ext cx="620085" cy="1512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4EDFB63-B660-48D1-A07C-4E23D1F37B71}"/>
              </a:ext>
            </a:extLst>
          </p:cNvPr>
          <p:cNvCxnSpPr>
            <a:stCxn id="8" idx="0"/>
            <a:endCxn id="5" idx="2"/>
          </p:cNvCxnSpPr>
          <p:nvPr/>
        </p:nvCxnSpPr>
        <p:spPr>
          <a:xfrm flipV="1">
            <a:off x="8760296" y="2780928"/>
            <a:ext cx="0" cy="460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9020211-99B5-4B08-B45F-7D626B8352BF}"/>
              </a:ext>
            </a:extLst>
          </p:cNvPr>
          <p:cNvCxnSpPr>
            <a:cxnSpLocks/>
            <a:stCxn id="5" idx="0"/>
            <a:endCxn id="7" idx="2"/>
          </p:cNvCxnSpPr>
          <p:nvPr/>
        </p:nvCxnSpPr>
        <p:spPr>
          <a:xfrm flipV="1">
            <a:off x="8760296" y="1694595"/>
            <a:ext cx="0" cy="36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5EB7891-595F-4FB4-BD27-68F935BA7FD4}"/>
              </a:ext>
            </a:extLst>
          </p:cNvPr>
          <p:cNvSpPr txBox="1"/>
          <p:nvPr/>
        </p:nvSpPr>
        <p:spPr bwMode="auto">
          <a:xfrm>
            <a:off x="9893332" y="2874710"/>
            <a:ext cx="1582774" cy="309954"/>
          </a:xfrm>
          <a:prstGeom prst="rect">
            <a:avLst/>
          </a:prstGeom>
          <a:noFill/>
          <a:ln w="12700">
            <a:noFill/>
            <a:miter lim="800000"/>
          </a:ln>
        </p:spPr>
        <p:txBody>
          <a:bodyPr wrap="none" lIns="89996" tIns="46798" rIns="89996" bIns="46798" rtlCol="0" anchor="t">
            <a:spAutoFit/>
          </a:bodyPr>
          <a:lstStyle/>
          <a:p>
            <a:r>
              <a:rPr lang="en-US" altLang="zh-CN" sz="1400" b="1" dirty="0">
                <a:solidFill>
                  <a:schemeClr val="bg1">
                    <a:lumMod val="65000"/>
                  </a:schemeClr>
                </a:solidFill>
                <a:latin typeface="华文细黑" panose="02010600040101010101" pitchFamily="2" charset="-122"/>
                <a:ea typeface="华文细黑" panose="02010600040101010101" pitchFamily="2" charset="-122"/>
              </a:rPr>
              <a:t>API </a:t>
            </a:r>
            <a:r>
              <a:rPr lang="zh-CN" altLang="en-US" sz="1400" b="1" dirty="0">
                <a:solidFill>
                  <a:schemeClr val="bg1">
                    <a:lumMod val="65000"/>
                  </a:schemeClr>
                </a:solidFill>
                <a:latin typeface="华文细黑" panose="02010600040101010101" pitchFamily="2" charset="-122"/>
                <a:ea typeface="华文细黑" panose="02010600040101010101" pitchFamily="2" charset="-122"/>
              </a:rPr>
              <a:t>调用按次收费</a:t>
            </a:r>
          </a:p>
        </p:txBody>
      </p:sp>
      <p:sp>
        <p:nvSpPr>
          <p:cNvPr id="26" name="文本框 25">
            <a:extLst>
              <a:ext uri="{FF2B5EF4-FFF2-40B4-BE49-F238E27FC236}">
                <a16:creationId xmlns:a16="http://schemas.microsoft.com/office/drawing/2014/main" id="{9410856B-676C-4F22-874B-00E426875A2C}"/>
              </a:ext>
            </a:extLst>
          </p:cNvPr>
          <p:cNvSpPr txBox="1"/>
          <p:nvPr/>
        </p:nvSpPr>
        <p:spPr bwMode="auto">
          <a:xfrm>
            <a:off x="9893332" y="3961042"/>
            <a:ext cx="1582774" cy="309954"/>
          </a:xfrm>
          <a:prstGeom prst="rect">
            <a:avLst/>
          </a:prstGeom>
          <a:noFill/>
          <a:ln w="12700">
            <a:noFill/>
            <a:miter lim="800000"/>
          </a:ln>
        </p:spPr>
        <p:txBody>
          <a:bodyPr wrap="none" lIns="89996" tIns="46798" rIns="89996" bIns="46798" rtlCol="0" anchor="t">
            <a:spAutoFit/>
          </a:bodyPr>
          <a:lstStyle/>
          <a:p>
            <a:r>
              <a:rPr lang="en-US" altLang="zh-CN" sz="1400" b="1" dirty="0">
                <a:solidFill>
                  <a:schemeClr val="bg1">
                    <a:lumMod val="65000"/>
                  </a:schemeClr>
                </a:solidFill>
                <a:latin typeface="华文细黑" panose="02010600040101010101" pitchFamily="2" charset="-122"/>
                <a:ea typeface="华文细黑" panose="02010600040101010101" pitchFamily="2" charset="-122"/>
              </a:rPr>
              <a:t>API </a:t>
            </a:r>
            <a:r>
              <a:rPr lang="zh-CN" altLang="en-US" sz="1400" b="1" dirty="0">
                <a:solidFill>
                  <a:schemeClr val="bg1">
                    <a:lumMod val="65000"/>
                  </a:schemeClr>
                </a:solidFill>
                <a:latin typeface="华文细黑" panose="02010600040101010101" pitchFamily="2" charset="-122"/>
                <a:ea typeface="华文细黑" panose="02010600040101010101" pitchFamily="2" charset="-122"/>
              </a:rPr>
              <a:t>调用按次收费</a:t>
            </a:r>
          </a:p>
        </p:txBody>
      </p:sp>
      <p:sp>
        <p:nvSpPr>
          <p:cNvPr id="24" name="文本框 23">
            <a:extLst>
              <a:ext uri="{FF2B5EF4-FFF2-40B4-BE49-F238E27FC236}">
                <a16:creationId xmlns:a16="http://schemas.microsoft.com/office/drawing/2014/main" id="{5EAC6184-1936-4C55-BF36-9082D73C5FE1}"/>
              </a:ext>
            </a:extLst>
          </p:cNvPr>
          <p:cNvSpPr txBox="1"/>
          <p:nvPr/>
        </p:nvSpPr>
        <p:spPr bwMode="auto">
          <a:xfrm>
            <a:off x="335369" y="873438"/>
            <a:ext cx="6768743" cy="2956832"/>
          </a:xfrm>
          <a:prstGeom prst="rect">
            <a:avLst/>
          </a:prstGeom>
          <a:noFill/>
          <a:ln w="12700">
            <a:noFill/>
            <a:miter lim="800000"/>
          </a:ln>
        </p:spPr>
        <p:txBody>
          <a:bodyPr wrap="square" lIns="89996" tIns="46798" rIns="89996" bIns="46798" rtlCol="0" anchor="t">
            <a:spAutoFit/>
          </a:bodyPr>
          <a:lstStyle/>
          <a:p>
            <a:pPr algn="ctr"/>
            <a:r>
              <a:rPr lang="zh-CN" altLang="en-US" b="1" dirty="0">
                <a:latin typeface="华文细黑" panose="02010600040101010101" pitchFamily="2" charset="-122"/>
                <a:ea typeface="华文细黑" panose="02010600040101010101" pitchFamily="2" charset="-122"/>
              </a:rPr>
              <a:t>现有服务模式</a:t>
            </a:r>
            <a:endParaRPr lang="en-US" altLang="zh-CN" b="1" dirty="0">
              <a:latin typeface="华文细黑" panose="02010600040101010101" pitchFamily="2" charset="-122"/>
              <a:ea typeface="华文细黑" panose="02010600040101010101" pitchFamily="2" charset="-122"/>
            </a:endParaRPr>
          </a:p>
          <a:p>
            <a:pPr algn="ctr"/>
            <a:endParaRPr lang="en-US" altLang="zh-CN" b="1"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latin typeface="华文细黑" panose="02010600040101010101" pitchFamily="2" charset="-122"/>
                <a:ea typeface="华文细黑" panose="02010600040101010101" pitchFamily="2" charset="-122"/>
              </a:rPr>
              <a:t>使用实名认证的业务方负责实名制流程的业务呈现</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latin typeface="华文细黑" panose="02010600040101010101" pitchFamily="2" charset="-122"/>
                <a:ea typeface="华文细黑" panose="02010600040101010101" pitchFamily="2" charset="-122"/>
              </a:rPr>
              <a:t>业务方通过</a:t>
            </a:r>
            <a:r>
              <a:rPr lang="en-US" altLang="zh-CN" sz="1600" dirty="0">
                <a:latin typeface="华文细黑" panose="02010600040101010101" pitchFamily="2" charset="-122"/>
                <a:ea typeface="华文细黑" panose="02010600040101010101" pitchFamily="2" charset="-122"/>
              </a:rPr>
              <a:t>API</a:t>
            </a:r>
            <a:r>
              <a:rPr lang="zh-CN" altLang="en-US" sz="1600" dirty="0">
                <a:latin typeface="华文细黑" panose="02010600040101010101" pitchFamily="2" charset="-122"/>
                <a:ea typeface="华文细黑" panose="02010600040101010101" pitchFamily="2" charset="-122"/>
              </a:rPr>
              <a:t>接入第三方“</a:t>
            </a:r>
            <a:r>
              <a:rPr lang="zh-CN" altLang="en-US" sz="1600" dirty="0">
                <a:solidFill>
                  <a:srgbClr val="FF0000"/>
                </a:solidFill>
                <a:latin typeface="华文细黑" panose="02010600040101010101" pitchFamily="2" charset="-122"/>
                <a:ea typeface="华文细黑" panose="02010600040101010101" pitchFamily="2" charset="-122"/>
              </a:rPr>
              <a:t>实名制认证服务商</a:t>
            </a:r>
            <a:r>
              <a:rPr lang="zh-CN" altLang="en-US" sz="1600" dirty="0">
                <a:latin typeface="华文细黑" panose="02010600040101010101" pitchFamily="2" charset="-122"/>
                <a:ea typeface="华文细黑" panose="02010600040101010101" pitchFamily="2" charset="-122"/>
              </a:rPr>
              <a:t>”</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latin typeface="华文细黑" panose="02010600040101010101" pitchFamily="2" charset="-122"/>
                <a:ea typeface="华文细黑" panose="02010600040101010101" pitchFamily="2" charset="-122"/>
              </a:rPr>
              <a:t>第三方“实名制认证服务商”通过</a:t>
            </a:r>
            <a:r>
              <a:rPr lang="en-US" altLang="zh-CN" sz="1600" dirty="0">
                <a:latin typeface="华文细黑" panose="02010600040101010101" pitchFamily="2" charset="-122"/>
                <a:ea typeface="华文细黑" panose="02010600040101010101" pitchFamily="2" charset="-122"/>
              </a:rPr>
              <a:t>API</a:t>
            </a:r>
            <a:r>
              <a:rPr lang="zh-CN" altLang="en-US" sz="1600" dirty="0">
                <a:latin typeface="华文细黑" panose="02010600040101010101" pitchFamily="2" charset="-122"/>
                <a:ea typeface="华文细黑" panose="02010600040101010101" pitchFamily="2" charset="-122"/>
              </a:rPr>
              <a:t>接入有实名制认证能力的认证方，如：</a:t>
            </a:r>
            <a:r>
              <a:rPr lang="zh-CN" altLang="en-US" sz="1600" dirty="0">
                <a:solidFill>
                  <a:srgbClr val="FF0000"/>
                </a:solidFill>
                <a:latin typeface="华文细黑" panose="02010600040101010101" pitchFamily="2" charset="-122"/>
                <a:ea typeface="华文细黑" panose="02010600040101010101" pitchFamily="2" charset="-122"/>
              </a:rPr>
              <a:t>公安一所、商业银行、移动运营商</a:t>
            </a:r>
            <a:r>
              <a:rPr lang="zh-CN" altLang="en-US" sz="1600" dirty="0">
                <a:latin typeface="华文细黑" panose="02010600040101010101" pitchFamily="2" charset="-122"/>
                <a:ea typeface="华文细黑" panose="02010600040101010101" pitchFamily="2" charset="-122"/>
              </a:rPr>
              <a:t>。</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dirty="0">
                <a:latin typeface="华文细黑" panose="02010600040101010101" pitchFamily="2" charset="-122"/>
                <a:ea typeface="华文细黑" panose="02010600040101010101" pitchFamily="2" charset="-122"/>
              </a:rPr>
              <a:t>接入安装</a:t>
            </a:r>
            <a:r>
              <a:rPr lang="en-US" altLang="zh-CN" sz="1600" dirty="0">
                <a:latin typeface="华文细黑" panose="02010600040101010101" pitchFamily="2" charset="-122"/>
                <a:ea typeface="华文细黑" panose="02010600040101010101" pitchFamily="2" charset="-122"/>
              </a:rPr>
              <a:t>API</a:t>
            </a:r>
            <a:r>
              <a:rPr lang="zh-CN" altLang="en-US" sz="1600" dirty="0">
                <a:latin typeface="华文细黑" panose="02010600040101010101" pitchFamily="2" charset="-122"/>
                <a:ea typeface="华文细黑" panose="02010600040101010101" pitchFamily="2" charset="-122"/>
              </a:rPr>
              <a:t>服务接入，按此收费，</a:t>
            </a:r>
            <a:r>
              <a:rPr lang="zh-CN" altLang="en-US" sz="1600" dirty="0">
                <a:solidFill>
                  <a:srgbClr val="FF0000"/>
                </a:solidFill>
                <a:latin typeface="华文细黑" panose="02010600040101010101" pitchFamily="2" charset="-122"/>
                <a:ea typeface="华文细黑" panose="02010600040101010101" pitchFamily="2" charset="-122"/>
              </a:rPr>
              <a:t>提供阶梯报价</a:t>
            </a:r>
            <a:r>
              <a:rPr lang="zh-CN" altLang="en-US" sz="1600" dirty="0">
                <a:latin typeface="华文细黑" panose="02010600040101010101" pitchFamily="2" charset="-122"/>
                <a:ea typeface="华文细黑" panose="02010600040101010101" pitchFamily="2" charset="-122"/>
              </a:rPr>
              <a:t>，几分到几元不等。</a:t>
            </a:r>
            <a:endParaRPr lang="en-US" altLang="zh-CN" sz="1600"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r>
              <a:rPr lang="zh-CN" altLang="en-US" sz="1600" b="1" dirty="0">
                <a:solidFill>
                  <a:srgbClr val="FF0000"/>
                </a:solidFill>
                <a:latin typeface="华文细黑" panose="02010600040101010101" pitchFamily="2" charset="-122"/>
                <a:ea typeface="华文细黑" panose="02010600040101010101" pitchFamily="2" charset="-122"/>
              </a:rPr>
              <a:t>目前市面上实名认证数据来源鱼龙混杂，导致部分价格较低</a:t>
            </a:r>
            <a:endParaRPr lang="en-US" altLang="zh-CN" b="1" dirty="0">
              <a:solidFill>
                <a:srgbClr val="FF0000"/>
              </a:solidFill>
              <a:latin typeface="华文细黑" panose="02010600040101010101" pitchFamily="2" charset="-122"/>
              <a:ea typeface="华文细黑" panose="02010600040101010101" pitchFamily="2" charset="-122"/>
            </a:endParaRPr>
          </a:p>
          <a:p>
            <a:pPr algn="ctr"/>
            <a:r>
              <a:rPr lang="zh-CN" altLang="en-US" b="1" dirty="0">
                <a:latin typeface="华文细黑" panose="02010600040101010101" pitchFamily="2" charset="-122"/>
                <a:ea typeface="华文细黑" panose="02010600040101010101" pitchFamily="2" charset="-122"/>
              </a:rPr>
              <a:t>使用较多的服务商</a:t>
            </a:r>
            <a:endParaRPr lang="zh-CN" altLang="en-US" sz="1800" b="1"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endParaRPr lang="en-US" altLang="zh-CN" dirty="0">
              <a:latin typeface="华文细黑" panose="02010600040101010101" pitchFamily="2" charset="-122"/>
              <a:ea typeface="华文细黑" panose="02010600040101010101" pitchFamily="2" charset="-122"/>
            </a:endParaRPr>
          </a:p>
          <a:p>
            <a:pPr marL="285750" indent="-285750">
              <a:buFont typeface="Wingdings" panose="05000000000000000000" pitchFamily="2" charset="2"/>
              <a:buChar char="p"/>
            </a:pPr>
            <a:endParaRPr lang="zh-CN" altLang="en-US" dirty="0">
              <a:latin typeface="华文细黑" panose="02010600040101010101" pitchFamily="2" charset="-122"/>
              <a:ea typeface="华文细黑" panose="02010600040101010101" pitchFamily="2" charset="-122"/>
            </a:endParaRPr>
          </a:p>
        </p:txBody>
      </p:sp>
      <p:graphicFrame>
        <p:nvGraphicFramePr>
          <p:cNvPr id="30" name="表格 3">
            <a:extLst>
              <a:ext uri="{FF2B5EF4-FFF2-40B4-BE49-F238E27FC236}">
                <a16:creationId xmlns:a16="http://schemas.microsoft.com/office/drawing/2014/main" id="{7D086D8C-1BEB-45DF-AB92-BEBA50806975}"/>
              </a:ext>
            </a:extLst>
          </p:cNvPr>
          <p:cNvGraphicFramePr>
            <a:graphicFrameLocks noGrp="1"/>
          </p:cNvGraphicFramePr>
          <p:nvPr/>
        </p:nvGraphicFramePr>
        <p:xfrm>
          <a:off x="427127" y="3356992"/>
          <a:ext cx="5956906" cy="3312370"/>
        </p:xfrm>
        <a:graphic>
          <a:graphicData uri="http://schemas.openxmlformats.org/drawingml/2006/table">
            <a:tbl>
              <a:tblPr firstRow="1" bandRow="1"/>
              <a:tblGrid>
                <a:gridCol w="1414762">
                  <a:extLst>
                    <a:ext uri="{9D8B030D-6E8A-4147-A177-3AD203B41FA5}">
                      <a16:colId xmlns:a16="http://schemas.microsoft.com/office/drawing/2014/main" val="206304407"/>
                    </a:ext>
                  </a:extLst>
                </a:gridCol>
                <a:gridCol w="1517807">
                  <a:extLst>
                    <a:ext uri="{9D8B030D-6E8A-4147-A177-3AD203B41FA5}">
                      <a16:colId xmlns:a16="http://schemas.microsoft.com/office/drawing/2014/main" val="2088606732"/>
                    </a:ext>
                  </a:extLst>
                </a:gridCol>
                <a:gridCol w="1224136">
                  <a:extLst>
                    <a:ext uri="{9D8B030D-6E8A-4147-A177-3AD203B41FA5}">
                      <a16:colId xmlns:a16="http://schemas.microsoft.com/office/drawing/2014/main" val="4095211573"/>
                    </a:ext>
                  </a:extLst>
                </a:gridCol>
                <a:gridCol w="1800201">
                  <a:extLst>
                    <a:ext uri="{9D8B030D-6E8A-4147-A177-3AD203B41FA5}">
                      <a16:colId xmlns:a16="http://schemas.microsoft.com/office/drawing/2014/main" val="1119908394"/>
                    </a:ext>
                  </a:extLst>
                </a:gridCol>
              </a:tblGrid>
              <a:tr h="331237">
                <a:tc>
                  <a:txBody>
                    <a:bodyPr/>
                    <a:lstStyle/>
                    <a:p>
                      <a:pPr algn="ctr"/>
                      <a:r>
                        <a:rPr lang="zh-CN" altLang="en-US" sz="1400" b="1" dirty="0">
                          <a:latin typeface="华文细黑" panose="02010600040101010101" pitchFamily="2" charset="-122"/>
                          <a:ea typeface="华文细黑" panose="02010600040101010101" pitchFamily="2" charset="-122"/>
                        </a:rPr>
                        <a:t>公司名称</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400" b="1" dirty="0">
                          <a:latin typeface="华文细黑" panose="02010600040101010101" pitchFamily="2" charset="-122"/>
                          <a:ea typeface="华文细黑" panose="02010600040101010101" pitchFamily="2" charset="-122"/>
                        </a:rPr>
                        <a:t>认证方式</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400" b="1" dirty="0">
                          <a:latin typeface="华文细黑" panose="02010600040101010101" pitchFamily="2" charset="-122"/>
                          <a:ea typeface="华文细黑" panose="02010600040101010101" pitchFamily="2" charset="-122"/>
                        </a:rPr>
                        <a:t>接入方式</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400" b="1" dirty="0">
                          <a:latin typeface="华文细黑" panose="02010600040101010101" pitchFamily="2" charset="-122"/>
                          <a:ea typeface="华文细黑" panose="02010600040101010101" pitchFamily="2" charset="-122"/>
                        </a:rPr>
                        <a:t>大约价格：元</a:t>
                      </a:r>
                      <a:r>
                        <a:rPr lang="en-US" altLang="zh-CN" sz="1400" b="1" dirty="0">
                          <a:latin typeface="华文细黑" panose="02010600040101010101" pitchFamily="2" charset="-122"/>
                          <a:ea typeface="华文细黑" panose="02010600040101010101" pitchFamily="2" charset="-122"/>
                        </a:rPr>
                        <a:t>/</a:t>
                      </a:r>
                      <a:r>
                        <a:rPr lang="zh-CN" altLang="en-US" sz="1400" b="1" dirty="0">
                          <a:latin typeface="华文细黑" panose="02010600040101010101" pitchFamily="2" charset="-122"/>
                          <a:ea typeface="华文细黑" panose="02010600040101010101" pitchFamily="2" charset="-122"/>
                        </a:rPr>
                        <a:t>次</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388161705"/>
                  </a:ext>
                </a:extLst>
              </a:tr>
              <a:tr h="331237">
                <a:tc>
                  <a:txBody>
                    <a:bodyPr/>
                    <a:lstStyle/>
                    <a:p>
                      <a:pPr algn="ctr"/>
                      <a:r>
                        <a:rPr lang="zh-CN" altLang="en-US" sz="1400" dirty="0">
                          <a:latin typeface="华文细黑" panose="02010600040101010101" pitchFamily="2" charset="-122"/>
                          <a:ea typeface="华文细黑" panose="02010600040101010101" pitchFamily="2" charset="-122"/>
                        </a:rPr>
                        <a:t>阿里云</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400" dirty="0">
                          <a:latin typeface="华文细黑" panose="02010600040101010101" pitchFamily="2" charset="-122"/>
                          <a:ea typeface="华文细黑" panose="02010600040101010101" pitchFamily="2" charset="-122"/>
                        </a:rPr>
                        <a:t>身份证</a:t>
                      </a:r>
                      <a:r>
                        <a:rPr lang="en-US" altLang="zh-CN" sz="1400" dirty="0">
                          <a:latin typeface="华文细黑" panose="02010600040101010101" pitchFamily="2" charset="-122"/>
                          <a:ea typeface="华文细黑" panose="02010600040101010101" pitchFamily="2" charset="-122"/>
                        </a:rPr>
                        <a:t>2</a:t>
                      </a:r>
                      <a:r>
                        <a:rPr lang="zh-CN" altLang="en-US" sz="1400" dirty="0">
                          <a:latin typeface="华文细黑" panose="02010600040101010101" pitchFamily="2" charset="-122"/>
                          <a:ea typeface="华文细黑" panose="02010600040101010101" pitchFamily="2" charset="-122"/>
                        </a:rPr>
                        <a:t>要素</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API</a:t>
                      </a:r>
                      <a:r>
                        <a:rPr lang="zh-CN" altLang="en-US" sz="1400" dirty="0">
                          <a:latin typeface="华文细黑" panose="02010600040101010101" pitchFamily="2" charset="-122"/>
                          <a:ea typeface="华文细黑" panose="02010600040101010101" pitchFamily="2" charset="-122"/>
                        </a:rPr>
                        <a:t>接入</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0.07</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79612602"/>
                  </a:ext>
                </a:extLst>
              </a:tr>
              <a:tr h="331237">
                <a:tc>
                  <a:txBody>
                    <a:bodyPr/>
                    <a:lstStyle/>
                    <a:p>
                      <a:pPr algn="ctr"/>
                      <a:r>
                        <a:rPr lang="zh-CN" altLang="en-US" sz="1400" dirty="0">
                          <a:latin typeface="华文细黑" panose="02010600040101010101" pitchFamily="2" charset="-122"/>
                          <a:ea typeface="华文细黑" panose="02010600040101010101" pitchFamily="2" charset="-122"/>
                        </a:rPr>
                        <a:t>腾讯云眼</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zh-CN" altLang="en-US" sz="1400" dirty="0">
                          <a:latin typeface="华文细黑" panose="02010600040101010101" pitchFamily="2" charset="-122"/>
                          <a:ea typeface="华文细黑" panose="02010600040101010101" pitchFamily="2" charset="-122"/>
                        </a:rPr>
                        <a:t>身份证</a:t>
                      </a:r>
                      <a:r>
                        <a:rPr lang="en-US" altLang="zh-CN" sz="1400" dirty="0">
                          <a:latin typeface="华文细黑" panose="02010600040101010101" pitchFamily="2" charset="-122"/>
                          <a:ea typeface="华文细黑" panose="02010600040101010101" pitchFamily="2" charset="-122"/>
                        </a:rPr>
                        <a:t>3</a:t>
                      </a:r>
                      <a:r>
                        <a:rPr lang="zh-CN" altLang="en-US" sz="1400" dirty="0">
                          <a:latin typeface="华文细黑" panose="02010600040101010101" pitchFamily="2" charset="-122"/>
                          <a:ea typeface="华文细黑" panose="02010600040101010101" pitchFamily="2" charset="-122"/>
                        </a:rPr>
                        <a:t>要素</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0.16</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38047317"/>
                  </a:ext>
                </a:extLst>
              </a:tr>
              <a:tr h="331237">
                <a:tc>
                  <a:txBody>
                    <a:bodyPr/>
                    <a:lstStyle/>
                    <a:p>
                      <a:pPr marL="0" algn="ctr" defTabSz="1218565" rtl="0" eaLnBrk="1"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京东人工智能</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algn="ctr" defTabSz="1218565" rtl="0" eaLnBrk="1"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身份证</a:t>
                      </a:r>
                      <a:r>
                        <a:rPr lang="en-US" altLang="zh-CN" sz="1400" kern="1200" dirty="0">
                          <a:solidFill>
                            <a:schemeClr val="tx1"/>
                          </a:solidFill>
                          <a:latin typeface="华文细黑" panose="02010600040101010101" pitchFamily="2" charset="-122"/>
                          <a:ea typeface="华文细黑" panose="02010600040101010101" pitchFamily="2" charset="-122"/>
                          <a:cs typeface="+mn-cs"/>
                        </a:rPr>
                        <a:t>2</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algn="ctr" defTabSz="1218565" rtl="0" eaLnBrk="1" latinLnBrk="0" hangingPunct="1"/>
                      <a:r>
                        <a:rPr lang="en-US" altLang="zh-CN" sz="1400" kern="1200" dirty="0">
                          <a:solidFill>
                            <a:schemeClr val="tx1"/>
                          </a:solidFill>
                          <a:latin typeface="华文细黑" panose="02010600040101010101" pitchFamily="2" charset="-122"/>
                          <a:ea typeface="华文细黑" panose="02010600040101010101" pitchFamily="2" charset="-122"/>
                          <a:cs typeface="+mn-cs"/>
                        </a:rPr>
                        <a:t>0.24</a:t>
                      </a:r>
                      <a:endParaRPr lang="zh-CN" altLang="en-US" sz="1400" kern="1200" dirty="0">
                        <a:solidFill>
                          <a:schemeClr val="tx1"/>
                        </a:solidFill>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2320791078"/>
                  </a:ext>
                </a:extLst>
              </a:tr>
              <a:tr h="331237">
                <a:tc>
                  <a:txBody>
                    <a:bodyPr/>
                    <a:lstStyle/>
                    <a:p>
                      <a:pPr marL="0" algn="ctr" defTabSz="1218565" rtl="0" eaLnBrk="1" fontAlgn="b"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联卓信息</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fontAlgn="b"/>
                      <a:r>
                        <a:rPr lang="zh-CN" altLang="en-US" sz="1400" kern="1200" dirty="0">
                          <a:solidFill>
                            <a:schemeClr val="tx1"/>
                          </a:solidFill>
                          <a:latin typeface="华文细黑" panose="02010600040101010101" pitchFamily="2" charset="-122"/>
                          <a:ea typeface="华文细黑" panose="02010600040101010101" pitchFamily="2" charset="-122"/>
                          <a:cs typeface="+mn-cs"/>
                        </a:rPr>
                        <a:t>身份证</a:t>
                      </a:r>
                      <a:r>
                        <a:rPr lang="en-US" altLang="zh-CN" sz="1400" kern="1200" dirty="0">
                          <a:solidFill>
                            <a:schemeClr val="tx1"/>
                          </a:solidFill>
                          <a:latin typeface="华文细黑" panose="02010600040101010101" pitchFamily="2" charset="-122"/>
                          <a:ea typeface="华文细黑" panose="02010600040101010101" pitchFamily="2" charset="-122"/>
                          <a:cs typeface="+mn-cs"/>
                        </a:rPr>
                        <a:t>2</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0.03</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4394749"/>
                  </a:ext>
                </a:extLst>
              </a:tr>
              <a:tr h="331237">
                <a:tc>
                  <a:txBody>
                    <a:bodyPr/>
                    <a:lstStyle/>
                    <a:p>
                      <a:pPr marL="0" algn="ctr" defTabSz="1218565" rtl="0" eaLnBrk="1" fontAlgn="b"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天眼数聚</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fontAlgn="b"/>
                      <a:r>
                        <a:rPr lang="zh-CN" altLang="en-US" sz="1400" kern="1200" dirty="0">
                          <a:solidFill>
                            <a:schemeClr val="tx1"/>
                          </a:solidFill>
                          <a:latin typeface="华文细黑" panose="02010600040101010101" pitchFamily="2" charset="-122"/>
                          <a:ea typeface="华文细黑" panose="02010600040101010101" pitchFamily="2" charset="-122"/>
                          <a:cs typeface="+mn-cs"/>
                        </a:rPr>
                        <a:t>身份证</a:t>
                      </a:r>
                      <a:r>
                        <a:rPr lang="en-US" altLang="zh-CN" sz="1400" kern="1200" dirty="0">
                          <a:solidFill>
                            <a:schemeClr val="tx1"/>
                          </a:solidFill>
                          <a:latin typeface="华文细黑" panose="02010600040101010101" pitchFamily="2" charset="-122"/>
                          <a:ea typeface="华文细黑" panose="02010600040101010101" pitchFamily="2" charset="-122"/>
                          <a:cs typeface="+mn-cs"/>
                        </a:rPr>
                        <a:t>2</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0.045</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113732812"/>
                  </a:ext>
                </a:extLst>
              </a:tr>
              <a:tr h="331237">
                <a:tc>
                  <a:txBody>
                    <a:bodyPr/>
                    <a:lstStyle/>
                    <a:p>
                      <a:pPr marL="0" algn="ctr" defTabSz="1218565" rtl="0" eaLnBrk="1" fontAlgn="b"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联卓信息</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fontAlgn="b"/>
                      <a:r>
                        <a:rPr lang="zh-CN" altLang="en-US" sz="1400" kern="1200" dirty="0">
                          <a:solidFill>
                            <a:schemeClr val="tx1"/>
                          </a:solidFill>
                          <a:latin typeface="华文细黑" panose="02010600040101010101" pitchFamily="2" charset="-122"/>
                          <a:ea typeface="华文细黑" panose="02010600040101010101" pitchFamily="2" charset="-122"/>
                          <a:cs typeface="+mn-cs"/>
                        </a:rPr>
                        <a:t>银行卡</a:t>
                      </a:r>
                      <a:r>
                        <a:rPr lang="en-US" altLang="zh-CN" sz="1400" kern="1200" dirty="0">
                          <a:solidFill>
                            <a:schemeClr val="tx1"/>
                          </a:solidFill>
                          <a:latin typeface="华文细黑" panose="02010600040101010101" pitchFamily="2" charset="-122"/>
                          <a:ea typeface="华文细黑" panose="02010600040101010101" pitchFamily="2" charset="-122"/>
                          <a:cs typeface="+mn-cs"/>
                        </a:rPr>
                        <a:t>4</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0.2</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122259295"/>
                  </a:ext>
                </a:extLst>
              </a:tr>
              <a:tr h="331237">
                <a:tc>
                  <a:txBody>
                    <a:bodyPr/>
                    <a:lstStyle/>
                    <a:p>
                      <a:pPr marL="0" algn="ctr" defTabSz="1218565" rtl="0" eaLnBrk="1" fontAlgn="b"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互联</a:t>
                      </a:r>
                      <a:r>
                        <a:rPr lang="en-US" altLang="zh-CN" sz="1400" kern="1200" dirty="0">
                          <a:solidFill>
                            <a:schemeClr val="tx1"/>
                          </a:solidFill>
                          <a:latin typeface="华文细黑" panose="02010600040101010101" pitchFamily="2" charset="-122"/>
                          <a:ea typeface="华文细黑" panose="02010600040101010101" pitchFamily="2" charset="-122"/>
                          <a:cs typeface="+mn-cs"/>
                        </a:rPr>
                        <a:t>365</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fontAlgn="b"/>
                      <a:r>
                        <a:rPr lang="zh-CN" altLang="en-US" sz="1400" kern="1200" dirty="0">
                          <a:solidFill>
                            <a:schemeClr val="tx1"/>
                          </a:solidFill>
                          <a:latin typeface="华文细黑" panose="02010600040101010101" pitchFamily="2" charset="-122"/>
                          <a:ea typeface="华文细黑" panose="02010600040101010101" pitchFamily="2" charset="-122"/>
                          <a:cs typeface="+mn-cs"/>
                        </a:rPr>
                        <a:t>身份证</a:t>
                      </a:r>
                      <a:r>
                        <a:rPr lang="en-US" altLang="zh-CN" sz="1400" kern="1200" dirty="0">
                          <a:solidFill>
                            <a:schemeClr val="tx1"/>
                          </a:solidFill>
                          <a:latin typeface="华文细黑" panose="02010600040101010101" pitchFamily="2" charset="-122"/>
                          <a:ea typeface="华文细黑" panose="02010600040101010101" pitchFamily="2" charset="-122"/>
                          <a:cs typeface="+mn-cs"/>
                        </a:rPr>
                        <a:t>2</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接入</a:t>
                      </a:r>
                      <a:endPar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0.05</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999640766"/>
                  </a:ext>
                </a:extLst>
              </a:tr>
              <a:tr h="331237">
                <a:tc>
                  <a:txBody>
                    <a:bodyPr/>
                    <a:lstStyle/>
                    <a:p>
                      <a:pPr marL="0" algn="ctr" defTabSz="1218565" rtl="0" eaLnBrk="1" fontAlgn="b" latinLnBrk="0" hangingPunct="1"/>
                      <a:r>
                        <a:rPr lang="zh-CN" altLang="en-US" sz="1400" kern="1200" dirty="0">
                          <a:solidFill>
                            <a:schemeClr val="tx1"/>
                          </a:solidFill>
                          <a:latin typeface="华文细黑" panose="02010600040101010101" pitchFamily="2" charset="-122"/>
                          <a:ea typeface="华文细黑" panose="02010600040101010101" pitchFamily="2" charset="-122"/>
                          <a:cs typeface="+mn-cs"/>
                        </a:rPr>
                        <a:t>一砂信息</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fontAlgn="b"/>
                      <a:r>
                        <a:rPr lang="zh-CN" altLang="en-US" sz="1400" kern="1200" dirty="0">
                          <a:solidFill>
                            <a:schemeClr val="tx1"/>
                          </a:solidFill>
                          <a:latin typeface="华文细黑" panose="02010600040101010101" pitchFamily="2" charset="-122"/>
                          <a:ea typeface="华文细黑" panose="02010600040101010101" pitchFamily="2" charset="-122"/>
                          <a:cs typeface="+mn-cs"/>
                        </a:rPr>
                        <a:t>身份证</a:t>
                      </a:r>
                      <a:r>
                        <a:rPr lang="en-US" altLang="zh-CN" sz="1400" kern="1200" dirty="0">
                          <a:solidFill>
                            <a:schemeClr val="tx1"/>
                          </a:solidFill>
                          <a:latin typeface="华文细黑" panose="02010600040101010101" pitchFamily="2" charset="-122"/>
                          <a:ea typeface="华文细黑" panose="02010600040101010101" pitchFamily="2" charset="-122"/>
                          <a:cs typeface="+mn-cs"/>
                        </a:rPr>
                        <a:t>3</a:t>
                      </a:r>
                      <a:r>
                        <a:rPr lang="zh-CN" altLang="en-US" sz="1400" kern="1200" dirty="0">
                          <a:solidFill>
                            <a:schemeClr val="tx1"/>
                          </a:solidFill>
                          <a:latin typeface="华文细黑" panose="02010600040101010101" pitchFamily="2" charset="-122"/>
                          <a:ea typeface="华文细黑" panose="02010600040101010101" pitchFamily="2" charset="-122"/>
                          <a:cs typeface="+mn-cs"/>
                        </a:rPr>
                        <a:t>要素</a:t>
                      </a: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API</a:t>
                      </a:r>
                      <a:r>
                        <a:rPr kumimoji="0" lang="zh-CN" altLang="en-US" sz="1400" b="0" i="0" u="none" strike="noStrike" kern="120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接入</a:t>
                      </a: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dirty="0">
                          <a:latin typeface="华文细黑" panose="02010600040101010101" pitchFamily="2" charset="-122"/>
                          <a:ea typeface="华文细黑" panose="02010600040101010101" pitchFamily="2" charset="-122"/>
                        </a:rPr>
                        <a:t>0.2</a:t>
                      </a:r>
                      <a:endParaRPr lang="zh-CN" altLang="en-US" sz="140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2492493452"/>
                  </a:ext>
                </a:extLst>
              </a:tr>
              <a:tr h="331237">
                <a:tc>
                  <a:txBody>
                    <a:bodyPr/>
                    <a:lstStyle/>
                    <a:p>
                      <a:pPr marL="0" algn="ctr" defTabSz="1218565" rtl="0" eaLnBrk="1" fontAlgn="b" latinLnBrk="0" hangingPunct="1"/>
                      <a:r>
                        <a:rPr lang="en-US" altLang="zh-CN" sz="1400" kern="1200" dirty="0">
                          <a:solidFill>
                            <a:schemeClr val="tx1"/>
                          </a:solidFill>
                          <a:latin typeface="华文细黑" panose="02010600040101010101" pitchFamily="2" charset="-122"/>
                          <a:ea typeface="华文细黑" panose="02010600040101010101" pitchFamily="2" charset="-122"/>
                          <a:cs typeface="+mn-cs"/>
                        </a:rPr>
                        <a:t>···</a:t>
                      </a:r>
                      <a:endParaRPr lang="zh-CN" altLang="en-US" sz="1400" kern="1200" dirty="0">
                        <a:solidFill>
                          <a:schemeClr val="tx1"/>
                        </a:solidFill>
                        <a:latin typeface="华文细黑" panose="02010600040101010101" pitchFamily="2" charset="-122"/>
                        <a:ea typeface="华文细黑" panose="02010600040101010101" pitchFamily="2" charset="-122"/>
                        <a:cs typeface="+mn-cs"/>
                      </a:endParaRPr>
                    </a:p>
                  </a:txBody>
                  <a:tcPr marL="6350" marR="6350" marT="6350" marB="0"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b="0" dirty="0">
                          <a:latin typeface="华文细黑" panose="02010600040101010101" pitchFamily="2" charset="-122"/>
                          <a:ea typeface="华文细黑" panose="02010600040101010101" pitchFamily="2" charset="-122"/>
                        </a:rPr>
                        <a:t>···</a:t>
                      </a:r>
                      <a:endParaRPr lang="zh-CN" altLang="en-US" sz="1400" b="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r>
                        <a:rPr lang="en-US" altLang="zh-CN" sz="1400" b="0" dirty="0">
                          <a:latin typeface="华文细黑" panose="02010600040101010101" pitchFamily="2" charset="-122"/>
                          <a:ea typeface="华文细黑" panose="02010600040101010101" pitchFamily="2" charset="-122"/>
                        </a:rPr>
                        <a:t>···</a:t>
                      </a:r>
                      <a:endParaRPr lang="zh-CN" altLang="en-US" sz="1400" b="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tc>
                  <a:txBody>
                    <a:bodyPr/>
                    <a:lstStyle/>
                    <a:p>
                      <a:pPr algn="ctr"/>
                      <a:endParaRPr lang="zh-CN" altLang="en-US" sz="1400" b="0" dirty="0">
                        <a:latin typeface="华文细黑" panose="02010600040101010101" pitchFamily="2" charset="-122"/>
                        <a:ea typeface="华文细黑" panose="02010600040101010101" pitchFamily="2" charset="-122"/>
                      </a:endParaRPr>
                    </a:p>
                  </a:txBody>
                  <a:tcPr anchor="ctr">
                    <a:lnL w="19050" cap="flat" cmpd="sng" algn="ctr">
                      <a:solidFill>
                        <a:srgbClr val="A00C0C"/>
                      </a:solidFill>
                      <a:prstDash val="solid"/>
                      <a:round/>
                      <a:headEnd type="none" w="med" len="med"/>
                      <a:tailEnd type="none" w="med" len="med"/>
                    </a:lnL>
                    <a:lnR w="19050" cap="flat" cmpd="sng" algn="ctr">
                      <a:solidFill>
                        <a:srgbClr val="A00C0C"/>
                      </a:solidFill>
                      <a:prstDash val="solid"/>
                      <a:round/>
                      <a:headEnd type="none" w="med" len="med"/>
                      <a:tailEnd type="none" w="med" len="med"/>
                    </a:lnR>
                    <a:lnT w="19050" cap="flat" cmpd="sng" algn="ctr">
                      <a:solidFill>
                        <a:srgbClr val="A00C0C"/>
                      </a:solidFill>
                      <a:prstDash val="solid"/>
                      <a:round/>
                      <a:headEnd type="none" w="med" len="med"/>
                      <a:tailEnd type="none" w="med" len="med"/>
                    </a:lnT>
                    <a:lnB w="19050" cap="flat" cmpd="sng" algn="ctr">
                      <a:solidFill>
                        <a:srgbClr val="A00C0C"/>
                      </a:solidFill>
                      <a:prstDash val="solid"/>
                      <a:round/>
                      <a:headEnd type="none" w="med" len="med"/>
                      <a:tailEnd type="none" w="med" len="med"/>
                    </a:lnB>
                  </a:tcPr>
                </a:tc>
                <a:extLst>
                  <a:ext uri="{0D108BD9-81ED-4DB2-BD59-A6C34878D82A}">
                    <a16:rowId xmlns:a16="http://schemas.microsoft.com/office/drawing/2014/main" val="379686054"/>
                  </a:ext>
                </a:extLst>
              </a:tr>
            </a:tbl>
          </a:graphicData>
        </a:graphic>
      </p:graphicFrame>
    </p:spTree>
    <p:extLst>
      <p:ext uri="{BB962C8B-B14F-4D97-AF65-F5344CB8AC3E}">
        <p14:creationId xmlns:p14="http://schemas.microsoft.com/office/powerpoint/2010/main" val="228759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一、背景（</a:t>
            </a:r>
            <a:r>
              <a:rPr lang="en-US" altLang="zh-CN" dirty="0"/>
              <a:t>4/6</a:t>
            </a:r>
            <a:r>
              <a:rPr lang="zh-CN" altLang="en-US" dirty="0"/>
              <a:t>） “实名认证”国家政策法规及企业要求</a:t>
            </a:r>
          </a:p>
        </p:txBody>
      </p:sp>
      <p:sp>
        <p:nvSpPr>
          <p:cNvPr id="4" name="矩形 3">
            <a:extLst>
              <a:ext uri="{FF2B5EF4-FFF2-40B4-BE49-F238E27FC236}">
                <a16:creationId xmlns:a16="http://schemas.microsoft.com/office/drawing/2014/main" id="{B78FF09C-0767-4B36-AE38-B625C17B2725}"/>
              </a:ext>
            </a:extLst>
          </p:cNvPr>
          <p:cNvSpPr/>
          <p:nvPr/>
        </p:nvSpPr>
        <p:spPr>
          <a:xfrm>
            <a:off x="191344" y="1092200"/>
            <a:ext cx="11606956" cy="3327400"/>
          </a:xfrm>
          <a:prstGeom prst="rect">
            <a:avLst/>
          </a:prstGeom>
          <a:noFill/>
          <a:ln>
            <a:solidFill>
              <a:srgbClr val="FF0000"/>
            </a:solidFill>
            <a:prstDash val="dashDot"/>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5" name="文本框 4">
            <a:extLst>
              <a:ext uri="{FF2B5EF4-FFF2-40B4-BE49-F238E27FC236}">
                <a16:creationId xmlns:a16="http://schemas.microsoft.com/office/drawing/2014/main" id="{61C202FE-CF6E-4EEF-83C6-00D409D2B35A}"/>
              </a:ext>
            </a:extLst>
          </p:cNvPr>
          <p:cNvSpPr txBox="1"/>
          <p:nvPr/>
        </p:nvSpPr>
        <p:spPr bwMode="auto">
          <a:xfrm>
            <a:off x="1304972" y="922340"/>
            <a:ext cx="3816424" cy="369332"/>
          </a:xfrm>
          <a:prstGeom prst="rect">
            <a:avLst/>
          </a:prstGeom>
          <a:solidFill>
            <a:schemeClr val="bg1"/>
          </a:solidFill>
          <a:ln w="12700">
            <a:solidFill>
              <a:srgbClr val="CC0000">
                <a:alpha val="48000"/>
              </a:srgbClr>
            </a:solidFill>
            <a:prstDash val="dashDot"/>
            <a:miter lim="800000"/>
          </a:ln>
        </p:spPr>
        <p:txBody>
          <a:bodyPr wrap="square" anchor="ctr" anchorCtr="0">
            <a:spAutoFit/>
          </a:bodyPr>
          <a:lstStyle/>
          <a:p>
            <a:pPr algn="ctr"/>
            <a:r>
              <a:rPr lang="en-US" altLang="zh-CN" dirty="0">
                <a:solidFill>
                  <a:srgbClr val="CC0000"/>
                </a:solidFill>
                <a:latin typeface="微软雅黑" panose="020B0503020204020204" pitchFamily="34" charset="-122"/>
                <a:ea typeface="微软雅黑" panose="020B0503020204020204" pitchFamily="34" charset="-122"/>
              </a:rPr>
              <a:t>[</a:t>
            </a:r>
            <a:r>
              <a:rPr lang="zh-CN" altLang="en-US" b="1" dirty="0">
                <a:solidFill>
                  <a:srgbClr val="CC0000"/>
                </a:solidFill>
                <a:latin typeface="微软雅黑" panose="020B0503020204020204" pitchFamily="34" charset="-122"/>
                <a:ea typeface="微软雅黑" panose="020B0503020204020204" pitchFamily="34" charset="-122"/>
              </a:rPr>
              <a:t>国家政策法规</a:t>
            </a:r>
            <a:r>
              <a:rPr lang="en-US" altLang="zh-CN" dirty="0">
                <a:solidFill>
                  <a:srgbClr val="CC0000"/>
                </a:solidFill>
                <a:latin typeface="微软雅黑" panose="020B0503020204020204" pitchFamily="34" charset="-122"/>
                <a:ea typeface="微软雅黑" panose="020B0503020204020204" pitchFamily="34" charset="-122"/>
              </a:rPr>
              <a:t>]</a:t>
            </a:r>
            <a:r>
              <a:rPr lang="zh-CN" altLang="en-US" dirty="0">
                <a:solidFill>
                  <a:srgbClr val="CC0000"/>
                </a:solidFill>
                <a:latin typeface="微软雅黑" panose="020B0503020204020204" pitchFamily="34" charset="-122"/>
                <a:ea typeface="微软雅黑" panose="020B0503020204020204" pitchFamily="34" charset="-122"/>
              </a:rPr>
              <a:t>实名认证要求</a:t>
            </a:r>
            <a:endParaRPr lang="zh-CN" altLang="en-US" dirty="0">
              <a:solidFill>
                <a:srgbClr val="CC0000"/>
              </a:solidFill>
            </a:endParaRPr>
          </a:p>
        </p:txBody>
      </p:sp>
      <p:sp>
        <p:nvSpPr>
          <p:cNvPr id="6" name="矩形 5">
            <a:extLst>
              <a:ext uri="{FF2B5EF4-FFF2-40B4-BE49-F238E27FC236}">
                <a16:creationId xmlns:a16="http://schemas.microsoft.com/office/drawing/2014/main" id="{EF8E5004-AE26-44D5-A218-AEE415C5FA02}"/>
              </a:ext>
            </a:extLst>
          </p:cNvPr>
          <p:cNvSpPr/>
          <p:nvPr/>
        </p:nvSpPr>
        <p:spPr>
          <a:xfrm>
            <a:off x="191344" y="4686300"/>
            <a:ext cx="11606956" cy="1839044"/>
          </a:xfrm>
          <a:prstGeom prst="rect">
            <a:avLst/>
          </a:prstGeom>
          <a:noFill/>
          <a:ln>
            <a:solidFill>
              <a:srgbClr val="FF0000"/>
            </a:solidFill>
            <a:prstDash val="dashDot"/>
          </a:ln>
        </p:spPr>
        <p:style>
          <a:lnRef idx="1">
            <a:schemeClr val="accent1"/>
          </a:lnRef>
          <a:fillRef idx="2">
            <a:schemeClr val="accent1"/>
          </a:fillRef>
          <a:effectRef idx="1">
            <a:schemeClr val="accent1"/>
          </a:effectRef>
          <a:fontRef idx="minor">
            <a:schemeClr val="dk1"/>
          </a:fontRef>
        </p:style>
        <p:txBody>
          <a:bodyPr wrap="square" lIns="89996" tIns="46798" rIns="89996" bIns="46798" rtlCol="0" anchor="ctr">
            <a:noAutofit/>
          </a:bodyPr>
          <a:lstStyle/>
          <a:p>
            <a:pPr algn="ctr"/>
            <a:endParaRPr lang="zh-CN" altLang="en-US" dirty="0">
              <a:solidFill>
                <a:srgbClr val="FF0000"/>
              </a:solidFill>
              <a:latin typeface="华文细黑" panose="02010600040101010101" pitchFamily="2" charset="-122"/>
              <a:ea typeface="华文细黑" panose="02010600040101010101" pitchFamily="2" charset="-122"/>
            </a:endParaRPr>
          </a:p>
        </p:txBody>
      </p:sp>
      <p:sp>
        <p:nvSpPr>
          <p:cNvPr id="7" name="文本框 6">
            <a:extLst>
              <a:ext uri="{FF2B5EF4-FFF2-40B4-BE49-F238E27FC236}">
                <a16:creationId xmlns:a16="http://schemas.microsoft.com/office/drawing/2014/main" id="{DFBE308E-F950-4DB5-842E-7CC5AB8756C9}"/>
              </a:ext>
            </a:extLst>
          </p:cNvPr>
          <p:cNvSpPr txBox="1"/>
          <p:nvPr/>
        </p:nvSpPr>
        <p:spPr bwMode="auto">
          <a:xfrm>
            <a:off x="1304972" y="4511594"/>
            <a:ext cx="3816424" cy="369332"/>
          </a:xfrm>
          <a:prstGeom prst="rect">
            <a:avLst/>
          </a:prstGeom>
          <a:solidFill>
            <a:schemeClr val="bg1"/>
          </a:solidFill>
          <a:ln w="12700">
            <a:solidFill>
              <a:srgbClr val="CC0000">
                <a:alpha val="48000"/>
              </a:srgbClr>
            </a:solidFill>
            <a:prstDash val="dashDot"/>
            <a:miter lim="800000"/>
          </a:ln>
        </p:spPr>
        <p:txBody>
          <a:bodyPr wrap="square" anchor="ctr" anchorCtr="0">
            <a:spAutoFit/>
          </a:bodyPr>
          <a:lstStyle/>
          <a:p>
            <a:pPr algn="ctr"/>
            <a:r>
              <a:rPr lang="en-US" altLang="zh-CN" dirty="0">
                <a:solidFill>
                  <a:srgbClr val="CC0000"/>
                </a:solidFill>
                <a:latin typeface="微软雅黑" panose="020B0503020204020204" pitchFamily="34" charset="-122"/>
                <a:ea typeface="微软雅黑" panose="020B0503020204020204" pitchFamily="34" charset="-122"/>
              </a:rPr>
              <a:t>[</a:t>
            </a:r>
            <a:r>
              <a:rPr lang="zh-CN" altLang="en-US" b="1" dirty="0">
                <a:solidFill>
                  <a:srgbClr val="CC0000"/>
                </a:solidFill>
                <a:latin typeface="微软雅黑" panose="020B0503020204020204" pitchFamily="34" charset="-122"/>
                <a:ea typeface="微软雅黑" panose="020B0503020204020204" pitchFamily="34" charset="-122"/>
              </a:rPr>
              <a:t>企业业务流程</a:t>
            </a:r>
            <a:r>
              <a:rPr lang="en-US" altLang="zh-CN" dirty="0">
                <a:solidFill>
                  <a:srgbClr val="CC0000"/>
                </a:solidFill>
                <a:latin typeface="微软雅黑" panose="020B0503020204020204" pitchFamily="34" charset="-122"/>
                <a:ea typeface="微软雅黑" panose="020B0503020204020204" pitchFamily="34" charset="-122"/>
              </a:rPr>
              <a:t>]</a:t>
            </a:r>
            <a:r>
              <a:rPr lang="zh-CN" altLang="en-US" dirty="0">
                <a:solidFill>
                  <a:srgbClr val="CC0000"/>
                </a:solidFill>
                <a:latin typeface="微软雅黑" panose="020B0503020204020204" pitchFamily="34" charset="-122"/>
                <a:ea typeface="微软雅黑" panose="020B0503020204020204" pitchFamily="34" charset="-122"/>
              </a:rPr>
              <a:t>实名认证需求</a:t>
            </a:r>
            <a:endParaRPr lang="zh-CN" altLang="en-US" dirty="0">
              <a:solidFill>
                <a:srgbClr val="CC0000"/>
              </a:solidFill>
            </a:endParaRPr>
          </a:p>
        </p:txBody>
      </p:sp>
      <p:graphicFrame>
        <p:nvGraphicFramePr>
          <p:cNvPr id="8" name="表格 8">
            <a:extLst>
              <a:ext uri="{FF2B5EF4-FFF2-40B4-BE49-F238E27FC236}">
                <a16:creationId xmlns:a16="http://schemas.microsoft.com/office/drawing/2014/main" id="{66E45EC7-DA4C-4670-9A4D-F7D9E46640DD}"/>
              </a:ext>
            </a:extLst>
          </p:cNvPr>
          <p:cNvGraphicFramePr>
            <a:graphicFrameLocks noGrp="1"/>
          </p:cNvGraphicFramePr>
          <p:nvPr/>
        </p:nvGraphicFramePr>
        <p:xfrm>
          <a:off x="263353" y="1302640"/>
          <a:ext cx="5260406" cy="1546104"/>
        </p:xfrm>
        <a:graphic>
          <a:graphicData uri="http://schemas.openxmlformats.org/drawingml/2006/table">
            <a:tbl>
              <a:tblPr firstRow="1" bandRow="1">
                <a:tableStyleId>{5C22544A-7EE6-4342-B048-85BDC9FD1C3A}</a:tableStyleId>
              </a:tblPr>
              <a:tblGrid>
                <a:gridCol w="5260406">
                  <a:extLst>
                    <a:ext uri="{9D8B030D-6E8A-4147-A177-3AD203B41FA5}">
                      <a16:colId xmlns:a16="http://schemas.microsoft.com/office/drawing/2014/main" val="4067519995"/>
                    </a:ext>
                  </a:extLst>
                </a:gridCol>
              </a:tblGrid>
              <a:tr h="1546104">
                <a:tc>
                  <a:txBody>
                    <a:bodyPr/>
                    <a:lstStyle/>
                    <a:p>
                      <a:r>
                        <a:rPr lang="en-US" altLang="zh-CN" sz="1400" dirty="0">
                          <a:solidFill>
                            <a:schemeClr val="tx1"/>
                          </a:solidFill>
                          <a:latin typeface="华文细黑" panose="02010600040101010101" pitchFamily="2" charset="-122"/>
                          <a:ea typeface="华文细黑" panose="02010600040101010101" pitchFamily="2" charset="-122"/>
                        </a:rPr>
                        <a:t>《</a:t>
                      </a:r>
                      <a:r>
                        <a:rPr lang="zh-CN" altLang="zh-CN" sz="1800" b="1" dirty="0">
                          <a:solidFill>
                            <a:schemeClr val="tx1"/>
                          </a:solidFill>
                          <a:effectLst/>
                          <a:latin typeface="华文细黑" panose="02010600040101010101" pitchFamily="2" charset="-122"/>
                          <a:ea typeface="华文细黑" panose="02010600040101010101" pitchFamily="2" charset="-122"/>
                          <a:cs typeface="Tahoma" panose="020B0604030504040204" pitchFamily="34" charset="0"/>
                        </a:rPr>
                        <a:t>中华人民共和国居民身份证法</a:t>
                      </a:r>
                      <a:r>
                        <a:rPr lang="en-US" altLang="zh-CN" sz="140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常住户口登记项目变更</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兵役登记</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婚姻登记、收养登记</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申请办理出境手续</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法律、行政法规规定需要用居民身份证证明身份的其他情形。</a:t>
                      </a: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57471"/>
                  </a:ext>
                </a:extLst>
              </a:tr>
            </a:tbl>
          </a:graphicData>
        </a:graphic>
      </p:graphicFrame>
      <p:graphicFrame>
        <p:nvGraphicFramePr>
          <p:cNvPr id="9" name="表格 8">
            <a:extLst>
              <a:ext uri="{FF2B5EF4-FFF2-40B4-BE49-F238E27FC236}">
                <a16:creationId xmlns:a16="http://schemas.microsoft.com/office/drawing/2014/main" id="{336639A5-79CE-4563-832C-4C32C5F0118F}"/>
              </a:ext>
            </a:extLst>
          </p:cNvPr>
          <p:cNvGraphicFramePr>
            <a:graphicFrameLocks noGrp="1"/>
          </p:cNvGraphicFramePr>
          <p:nvPr/>
        </p:nvGraphicFramePr>
        <p:xfrm>
          <a:off x="5638800" y="1302640"/>
          <a:ext cx="6070600" cy="1546104"/>
        </p:xfrm>
        <a:graphic>
          <a:graphicData uri="http://schemas.openxmlformats.org/drawingml/2006/table">
            <a:tbl>
              <a:tblPr firstRow="1" bandRow="1">
                <a:tableStyleId>{5C22544A-7EE6-4342-B048-85BDC9FD1C3A}</a:tableStyleId>
              </a:tblPr>
              <a:tblGrid>
                <a:gridCol w="6070600">
                  <a:extLst>
                    <a:ext uri="{9D8B030D-6E8A-4147-A177-3AD203B41FA5}">
                      <a16:colId xmlns:a16="http://schemas.microsoft.com/office/drawing/2014/main" val="4067519995"/>
                    </a:ext>
                  </a:extLst>
                </a:gridCol>
              </a:tblGrid>
              <a:tr h="1546104">
                <a:tc>
                  <a:txBody>
                    <a:bodyPr/>
                    <a:lstStyle/>
                    <a:p>
                      <a:r>
                        <a:rPr lang="en-US" altLang="zh-CN" sz="1400" dirty="0">
                          <a:solidFill>
                            <a:schemeClr val="tx1"/>
                          </a:solidFill>
                          <a:latin typeface="华文细黑" panose="02010600040101010101" pitchFamily="2" charset="-122"/>
                          <a:ea typeface="华文细黑" panose="02010600040101010101" pitchFamily="2" charset="-122"/>
                        </a:rPr>
                        <a:t>《</a:t>
                      </a:r>
                      <a:r>
                        <a:rPr lang="zh-CN" altLang="en-US" sz="1800" b="1" dirty="0">
                          <a:solidFill>
                            <a:schemeClr val="tx1"/>
                          </a:solidFill>
                          <a:effectLst/>
                          <a:latin typeface="Tahoma" panose="020B0604030504040204" pitchFamily="34" charset="0"/>
                          <a:ea typeface="等线" panose="02010600030101010101" pitchFamily="2" charset="-122"/>
                          <a:cs typeface="Tahoma" panose="020B0604030504040204" pitchFamily="34" charset="0"/>
                        </a:rPr>
                        <a:t>人民警察执行公务</a:t>
                      </a:r>
                      <a:r>
                        <a:rPr lang="en-US" altLang="zh-CN" sz="1400" dirty="0">
                          <a:solidFill>
                            <a:schemeClr val="tx1"/>
                          </a:solidFill>
                          <a:latin typeface="华文细黑" panose="02010600040101010101" pitchFamily="2" charset="-122"/>
                          <a:ea typeface="华文细黑" panose="02010600040101010101" pitchFamily="2" charset="-122"/>
                        </a:rPr>
                        <a:t>》</a:t>
                      </a:r>
                      <a:r>
                        <a:rPr lang="zh-CN" altLang="en-US" sz="1400" dirty="0">
                          <a:solidFill>
                            <a:schemeClr val="tx1"/>
                          </a:solidFill>
                          <a:latin typeface="华文细黑" panose="02010600040101010101" pitchFamily="2" charset="-122"/>
                          <a:ea typeface="华文细黑" panose="02010600040101010101" pitchFamily="2" charset="-122"/>
                        </a:rPr>
                        <a:t>遇如下情形，厨师执法证后可查验公民身份证</a:t>
                      </a:r>
                      <a:endParaRPr lang="en-US" altLang="zh-CN" sz="1200" dirty="0">
                        <a:solidFill>
                          <a:schemeClr val="tx1"/>
                        </a:solidFill>
                        <a:latin typeface="华文细黑" panose="02010600040101010101" pitchFamily="2" charset="-122"/>
                        <a:ea typeface="华文细黑" panose="02010600040101010101" pitchFamily="2" charset="-122"/>
                      </a:endParaRP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对有违法犯罪嫌疑的人员，需要查明身份的</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依法实施现场管制时，需要查明有关人员身份的</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发生严重危害社会治安突发事件时，需要查明现场有关人员身份的</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法律规定需要查明身份的其他情形。</a:t>
                      </a: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57471"/>
                  </a:ext>
                </a:extLst>
              </a:tr>
            </a:tbl>
          </a:graphicData>
        </a:graphic>
      </p:graphicFrame>
      <p:graphicFrame>
        <p:nvGraphicFramePr>
          <p:cNvPr id="10" name="表格 8">
            <a:extLst>
              <a:ext uri="{FF2B5EF4-FFF2-40B4-BE49-F238E27FC236}">
                <a16:creationId xmlns:a16="http://schemas.microsoft.com/office/drawing/2014/main" id="{DFA06507-3964-4D81-A254-F3E020A01C31}"/>
              </a:ext>
            </a:extLst>
          </p:cNvPr>
          <p:cNvGraphicFramePr>
            <a:graphicFrameLocks noGrp="1"/>
          </p:cNvGraphicFramePr>
          <p:nvPr/>
        </p:nvGraphicFramePr>
        <p:xfrm>
          <a:off x="279400" y="2920752"/>
          <a:ext cx="11442700" cy="1371600"/>
        </p:xfrm>
        <a:graphic>
          <a:graphicData uri="http://schemas.openxmlformats.org/drawingml/2006/table">
            <a:tbl>
              <a:tblPr firstRow="1" bandRow="1">
                <a:tableStyleId>{5C22544A-7EE6-4342-B048-85BDC9FD1C3A}</a:tableStyleId>
              </a:tblPr>
              <a:tblGrid>
                <a:gridCol w="5270500">
                  <a:extLst>
                    <a:ext uri="{9D8B030D-6E8A-4147-A177-3AD203B41FA5}">
                      <a16:colId xmlns:a16="http://schemas.microsoft.com/office/drawing/2014/main" val="4067519995"/>
                    </a:ext>
                  </a:extLst>
                </a:gridCol>
                <a:gridCol w="6172200">
                  <a:extLst>
                    <a:ext uri="{9D8B030D-6E8A-4147-A177-3AD203B41FA5}">
                      <a16:colId xmlns:a16="http://schemas.microsoft.com/office/drawing/2014/main" val="3581885906"/>
                    </a:ext>
                  </a:extLst>
                </a:gridCol>
              </a:tblGrid>
              <a:tr h="840116">
                <a:tc>
                  <a:txBody>
                    <a:bodyPr/>
                    <a:lstStyle/>
                    <a:p>
                      <a:r>
                        <a:rPr lang="en-US" altLang="zh-CN" sz="1800" b="1" kern="1200" dirty="0">
                          <a:solidFill>
                            <a:schemeClr val="tx1"/>
                          </a:solidFill>
                          <a:effectLst/>
                          <a:latin typeface="华文细黑" panose="02010600040101010101" pitchFamily="2" charset="-122"/>
                          <a:ea typeface="华文细黑" panose="02010600040101010101" pitchFamily="2" charset="-122"/>
                          <a:cs typeface="Tahoma" panose="020B0604030504040204" pitchFamily="34" charset="0"/>
                        </a:rPr>
                        <a:t>《</a:t>
                      </a:r>
                      <a:r>
                        <a:rPr lang="zh-CN" altLang="en-US" sz="1800" b="1" kern="1200" dirty="0">
                          <a:solidFill>
                            <a:schemeClr val="tx1"/>
                          </a:solidFill>
                          <a:effectLst/>
                          <a:latin typeface="华文细黑" panose="02010600040101010101" pitchFamily="2" charset="-122"/>
                          <a:ea typeface="华文细黑" panose="02010600040101010101" pitchFamily="2" charset="-122"/>
                          <a:cs typeface="Tahoma" panose="020B0604030504040204" pitchFamily="34" charset="0"/>
                        </a:rPr>
                        <a:t>其他需要实名认证的场景和相关政策法规</a:t>
                      </a:r>
                      <a:r>
                        <a:rPr lang="en-US" altLang="zh-CN" sz="1800" b="1" kern="1200" dirty="0">
                          <a:solidFill>
                            <a:schemeClr val="tx1"/>
                          </a:solidFill>
                          <a:effectLst/>
                          <a:latin typeface="华文细黑" panose="02010600040101010101" pitchFamily="2" charset="-122"/>
                          <a:ea typeface="华文细黑" panose="02010600040101010101" pitchFamily="2" charset="-122"/>
                          <a:cs typeface="Tahoma" panose="020B0604030504040204" pitchFamily="34" charset="0"/>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金融银行业实名制</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个人存款账户实名制规定</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网络实名</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中华人民共和国网络安全法</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酒店实名住宿</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中华人民共和国反恐怖主义法</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铁路实名购票</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铁路旅客车票实名制管理办法</a:t>
                      </a:r>
                      <a:r>
                        <a:rPr lang="en-US" altLang="zh-CN" sz="1400" b="0" dirty="0">
                          <a:solidFill>
                            <a:schemeClr val="tx1"/>
                          </a:solidFill>
                          <a:latin typeface="华文细黑" panose="02010600040101010101" pitchFamily="2" charset="-122"/>
                          <a:ea typeface="华文细黑" panose="02010600040101010101" pitchFamily="2" charset="-122"/>
                        </a:rPr>
                        <a:t>》</a:t>
                      </a:r>
                      <a:endParaRPr lang="zh-CN" altLang="en-US" sz="1400" b="0" dirty="0">
                        <a:solidFill>
                          <a:schemeClr val="tx1"/>
                        </a:solidFill>
                        <a:latin typeface="华文细黑" panose="02010600040101010101" pitchFamily="2" charset="-122"/>
                        <a:ea typeface="华文细黑" panose="02010600040101010101" pitchFamily="2" charset="-122"/>
                      </a:endParaRP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民航实名购票</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公共航空运输旅客服务管理规定</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建筑工地实名认证</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铁路旅客车票实名制管理办法</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快递实名认证</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快递安全生产操作规范</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电信业务实名办理</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关于防范和打击电信网络诈骗犯罪的通告</a:t>
                      </a:r>
                      <a:r>
                        <a:rPr lang="en-US" altLang="zh-CN" sz="1400" b="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药品实名办理</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各地地方法规</a:t>
                      </a:r>
                    </a:p>
                    <a:p>
                      <a:pPr marL="342900" indent="-342900">
                        <a:buFont typeface="+mj-lt"/>
                        <a:buAutoNum type="arabicPeriod" startAt="5"/>
                      </a:pPr>
                      <a:r>
                        <a:rPr lang="zh-CN" altLang="en-US" sz="1400" b="0" dirty="0">
                          <a:solidFill>
                            <a:schemeClr val="tx1"/>
                          </a:solidFill>
                          <a:latin typeface="华文细黑" panose="02010600040101010101" pitchFamily="2" charset="-122"/>
                          <a:ea typeface="华文细黑" panose="02010600040101010101" pitchFamily="2" charset="-122"/>
                        </a:rPr>
                        <a:t>烟花爆竹实名购买</a:t>
                      </a:r>
                      <a:r>
                        <a:rPr lang="en-US" altLang="zh-CN" sz="1400" b="0" dirty="0">
                          <a:solidFill>
                            <a:schemeClr val="tx1"/>
                          </a:solidFill>
                          <a:latin typeface="华文细黑" panose="02010600040101010101" pitchFamily="2" charset="-122"/>
                          <a:ea typeface="华文细黑" panose="02010600040101010101" pitchFamily="2" charset="-122"/>
                        </a:rPr>
                        <a:t>----</a:t>
                      </a:r>
                      <a:r>
                        <a:rPr lang="zh-CN" altLang="en-US" sz="1400" b="0" dirty="0">
                          <a:solidFill>
                            <a:schemeClr val="tx1"/>
                          </a:solidFill>
                          <a:latin typeface="华文细黑" panose="02010600040101010101" pitchFamily="2" charset="-122"/>
                          <a:ea typeface="华文细黑" panose="02010600040101010101" pitchFamily="2" charset="-122"/>
                        </a:rPr>
                        <a:t>各地地方法规</a:t>
                      </a:r>
                      <a:endParaRPr lang="zh-CN" altLang="en-US" sz="1400" dirty="0">
                        <a:solidFill>
                          <a:schemeClr val="tx1"/>
                        </a:solidFill>
                        <a:latin typeface="华文细黑" panose="02010600040101010101" pitchFamily="2" charset="-122"/>
                        <a:ea typeface="华文细黑" panose="02010600040101010101" pitchFamily="2" charset="-122"/>
                      </a:endParaRP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57471"/>
                  </a:ext>
                </a:extLst>
              </a:tr>
            </a:tbl>
          </a:graphicData>
        </a:graphic>
      </p:graphicFrame>
      <p:graphicFrame>
        <p:nvGraphicFramePr>
          <p:cNvPr id="11" name="表格 8">
            <a:extLst>
              <a:ext uri="{FF2B5EF4-FFF2-40B4-BE49-F238E27FC236}">
                <a16:creationId xmlns:a16="http://schemas.microsoft.com/office/drawing/2014/main" id="{DF5D33F5-4643-439B-92ED-DA4655CC0EF6}"/>
              </a:ext>
            </a:extLst>
          </p:cNvPr>
          <p:cNvGraphicFramePr>
            <a:graphicFrameLocks noGrp="1"/>
          </p:cNvGraphicFramePr>
          <p:nvPr/>
        </p:nvGraphicFramePr>
        <p:xfrm>
          <a:off x="335360" y="4930083"/>
          <a:ext cx="5188400" cy="1546104"/>
        </p:xfrm>
        <a:graphic>
          <a:graphicData uri="http://schemas.openxmlformats.org/drawingml/2006/table">
            <a:tbl>
              <a:tblPr firstRow="1" bandRow="1">
                <a:tableStyleId>{5C22544A-7EE6-4342-B048-85BDC9FD1C3A}</a:tableStyleId>
              </a:tblPr>
              <a:tblGrid>
                <a:gridCol w="5188400">
                  <a:extLst>
                    <a:ext uri="{9D8B030D-6E8A-4147-A177-3AD203B41FA5}">
                      <a16:colId xmlns:a16="http://schemas.microsoft.com/office/drawing/2014/main" val="4067519995"/>
                    </a:ext>
                  </a:extLst>
                </a:gridCol>
              </a:tblGrid>
              <a:tr h="1546104">
                <a:tc>
                  <a:txBody>
                    <a:bodyPr/>
                    <a:lstStyle/>
                    <a:p>
                      <a:r>
                        <a:rPr lang="en-US" altLang="zh-CN" sz="1400" dirty="0">
                          <a:solidFill>
                            <a:schemeClr val="tx1"/>
                          </a:solidFill>
                          <a:latin typeface="华文细黑" panose="02010600040101010101" pitchFamily="2" charset="-122"/>
                          <a:ea typeface="华文细黑" panose="02010600040101010101" pitchFamily="2" charset="-122"/>
                        </a:rPr>
                        <a:t>[</a:t>
                      </a:r>
                      <a:r>
                        <a:rPr lang="zh-CN" altLang="en-US" sz="1400" dirty="0">
                          <a:solidFill>
                            <a:schemeClr val="tx1"/>
                          </a:solidFill>
                          <a:latin typeface="华文细黑" panose="02010600040101010101" pitchFamily="2" charset="-122"/>
                          <a:ea typeface="华文细黑" panose="02010600040101010101" pitchFamily="2" charset="-122"/>
                        </a:rPr>
                        <a:t>企业访客预约</a:t>
                      </a:r>
                      <a:r>
                        <a:rPr lang="en-US" altLang="zh-CN" sz="140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线上预约业务洽谈需满足企业实名访问登记流程。</a:t>
                      </a:r>
                      <a:endParaRPr lang="en-US" altLang="zh-CN" sz="1400" b="0" dirty="0">
                        <a:solidFill>
                          <a:schemeClr val="tx1"/>
                        </a:solidFill>
                        <a:latin typeface="华文细黑" panose="02010600040101010101" pitchFamily="2" charset="-122"/>
                        <a:ea typeface="华文细黑" panose="02010600040101010101" pitchFamily="2" charset="-122"/>
                      </a:endParaRP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57471"/>
                  </a:ext>
                </a:extLst>
              </a:tr>
            </a:tbl>
          </a:graphicData>
        </a:graphic>
      </p:graphicFrame>
      <p:graphicFrame>
        <p:nvGraphicFramePr>
          <p:cNvPr id="12" name="表格 8">
            <a:extLst>
              <a:ext uri="{FF2B5EF4-FFF2-40B4-BE49-F238E27FC236}">
                <a16:creationId xmlns:a16="http://schemas.microsoft.com/office/drawing/2014/main" id="{161C7893-482E-4776-946F-57A30AC1F154}"/>
              </a:ext>
            </a:extLst>
          </p:cNvPr>
          <p:cNvGraphicFramePr>
            <a:graphicFrameLocks noGrp="1"/>
          </p:cNvGraphicFramePr>
          <p:nvPr/>
        </p:nvGraphicFramePr>
        <p:xfrm>
          <a:off x="5667776" y="4930083"/>
          <a:ext cx="6041624" cy="1546104"/>
        </p:xfrm>
        <a:graphic>
          <a:graphicData uri="http://schemas.openxmlformats.org/drawingml/2006/table">
            <a:tbl>
              <a:tblPr firstRow="1" bandRow="1">
                <a:tableStyleId>{5C22544A-7EE6-4342-B048-85BDC9FD1C3A}</a:tableStyleId>
              </a:tblPr>
              <a:tblGrid>
                <a:gridCol w="6041624">
                  <a:extLst>
                    <a:ext uri="{9D8B030D-6E8A-4147-A177-3AD203B41FA5}">
                      <a16:colId xmlns:a16="http://schemas.microsoft.com/office/drawing/2014/main" val="4067519995"/>
                    </a:ext>
                  </a:extLst>
                </a:gridCol>
              </a:tblGrid>
              <a:tr h="1546104">
                <a:tc>
                  <a:txBody>
                    <a:bodyPr/>
                    <a:lstStyle/>
                    <a:p>
                      <a:r>
                        <a:rPr lang="en-US" altLang="zh-CN" sz="1400" dirty="0">
                          <a:solidFill>
                            <a:schemeClr val="tx1"/>
                          </a:solidFill>
                          <a:latin typeface="华文细黑" panose="02010600040101010101" pitchFamily="2" charset="-122"/>
                          <a:ea typeface="华文细黑" panose="02010600040101010101" pitchFamily="2" charset="-122"/>
                        </a:rPr>
                        <a:t>[</a:t>
                      </a:r>
                      <a:r>
                        <a:rPr lang="zh-CN" altLang="en-US" sz="1400" dirty="0">
                          <a:solidFill>
                            <a:schemeClr val="tx1"/>
                          </a:solidFill>
                          <a:latin typeface="华文细黑" panose="02010600040101010101" pitchFamily="2" charset="-122"/>
                          <a:ea typeface="华文细黑" panose="02010600040101010101" pitchFamily="2" charset="-122"/>
                        </a:rPr>
                        <a:t>商旅景点预约</a:t>
                      </a:r>
                      <a:r>
                        <a:rPr lang="en-US" altLang="zh-CN" sz="1400" dirty="0">
                          <a:solidFill>
                            <a:schemeClr val="tx1"/>
                          </a:solidFill>
                          <a:latin typeface="华文细黑" panose="02010600040101010101" pitchFamily="2" charset="-122"/>
                          <a:ea typeface="华文细黑" panose="02010600040101010101" pitchFamily="2" charset="-122"/>
                        </a:rPr>
                        <a:t>]</a:t>
                      </a:r>
                    </a:p>
                    <a:p>
                      <a:pPr marL="342900" indent="-342900">
                        <a:buFont typeface="+mj-lt"/>
                        <a:buAutoNum type="arabicPeriod"/>
                      </a:pPr>
                      <a:r>
                        <a:rPr lang="zh-CN" altLang="en-US" sz="1400" b="0" dirty="0">
                          <a:solidFill>
                            <a:schemeClr val="tx1"/>
                          </a:solidFill>
                          <a:latin typeface="华文细黑" panose="02010600040101010101" pitchFamily="2" charset="-122"/>
                          <a:ea typeface="华文细黑" panose="02010600040101010101" pitchFamily="2" charset="-122"/>
                        </a:rPr>
                        <a:t>商旅景点预约，需满足文旅运营机构对合法公民筛查管理办法。</a:t>
                      </a:r>
                      <a:endParaRPr lang="en-US" altLang="zh-CN" sz="1400" b="0" dirty="0">
                        <a:solidFill>
                          <a:schemeClr val="tx1"/>
                        </a:solidFill>
                        <a:latin typeface="华文细黑" panose="02010600040101010101" pitchFamily="2" charset="-122"/>
                        <a:ea typeface="华文细黑" panose="02010600040101010101" pitchFamily="2" charset="-122"/>
                      </a:endParaRPr>
                    </a:p>
                  </a:txBody>
                  <a:tcPr>
                    <a:lnL w="12700" cap="flat" cmpd="sng" algn="ctr">
                      <a:solidFill>
                        <a:srgbClr val="FF2400"/>
                      </a:solidFill>
                      <a:prstDash val="solid"/>
                      <a:round/>
                      <a:headEnd type="none" w="med" len="med"/>
                      <a:tailEnd type="none" w="med" len="med"/>
                    </a:lnL>
                    <a:lnR w="12700" cap="flat" cmpd="sng" algn="ctr">
                      <a:solidFill>
                        <a:srgbClr val="FF2400"/>
                      </a:solidFill>
                      <a:prstDash val="solid"/>
                      <a:round/>
                      <a:headEnd type="none" w="med" len="med"/>
                      <a:tailEnd type="none" w="med" len="med"/>
                    </a:lnR>
                    <a:lnT w="12700" cap="flat" cmpd="sng" algn="ctr">
                      <a:solidFill>
                        <a:srgbClr val="FF2400"/>
                      </a:solidFill>
                      <a:prstDash val="solid"/>
                      <a:round/>
                      <a:headEnd type="none" w="med" len="med"/>
                      <a:tailEnd type="none" w="med" len="med"/>
                    </a:lnT>
                    <a:lnB w="12700" cap="flat" cmpd="sng" algn="ctr">
                      <a:solidFill>
                        <a:srgbClr val="FF24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57471"/>
                  </a:ext>
                </a:extLst>
              </a:tr>
            </a:tbl>
          </a:graphicData>
        </a:graphic>
      </p:graphicFrame>
    </p:spTree>
    <p:extLst>
      <p:ext uri="{BB962C8B-B14F-4D97-AF65-F5344CB8AC3E}">
        <p14:creationId xmlns:p14="http://schemas.microsoft.com/office/powerpoint/2010/main" val="3827860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一、背景</a:t>
            </a:r>
            <a:r>
              <a:rPr lang="en-US" altLang="zh-CN" dirty="0"/>
              <a:t>(5/6)</a:t>
            </a:r>
            <a:r>
              <a:rPr lang="zh-CN" altLang="en-US" dirty="0"/>
              <a:t>：公安一所身份认证能力</a:t>
            </a:r>
          </a:p>
        </p:txBody>
      </p:sp>
      <p:pic>
        <p:nvPicPr>
          <p:cNvPr id="4" name="图片 3"/>
          <p:cNvPicPr>
            <a:picLocks noChangeAspect="1"/>
          </p:cNvPicPr>
          <p:nvPr/>
        </p:nvPicPr>
        <p:blipFill>
          <a:blip r:embed="rId3"/>
          <a:stretch>
            <a:fillRect/>
          </a:stretch>
        </p:blipFill>
        <p:spPr>
          <a:xfrm>
            <a:off x="335359" y="980728"/>
            <a:ext cx="6264697" cy="5544616"/>
          </a:xfrm>
          <a:prstGeom prst="rect">
            <a:avLst/>
          </a:prstGeom>
        </p:spPr>
      </p:pic>
      <p:sp>
        <p:nvSpPr>
          <p:cNvPr id="21" name="矩形 20">
            <a:extLst>
              <a:ext uri="{FF2B5EF4-FFF2-40B4-BE49-F238E27FC236}">
                <a16:creationId xmlns:a16="http://schemas.microsoft.com/office/drawing/2014/main" id="{211BA50F-BC97-42CE-9228-5A84D1C7E1BB}"/>
              </a:ext>
            </a:extLst>
          </p:cNvPr>
          <p:cNvSpPr/>
          <p:nvPr/>
        </p:nvSpPr>
        <p:spPr>
          <a:xfrm>
            <a:off x="6744072" y="980728"/>
            <a:ext cx="5112568" cy="554461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AD747B9-3D27-4ADB-9D8C-1E3F8F5924B4}"/>
              </a:ext>
            </a:extLst>
          </p:cNvPr>
          <p:cNvSpPr txBox="1"/>
          <p:nvPr/>
        </p:nvSpPr>
        <p:spPr bwMode="auto">
          <a:xfrm>
            <a:off x="6696557" y="980728"/>
            <a:ext cx="5207598" cy="3649329"/>
          </a:xfrm>
          <a:prstGeom prst="rect">
            <a:avLst/>
          </a:prstGeom>
          <a:noFill/>
          <a:ln w="12700">
            <a:noFill/>
            <a:miter lim="800000"/>
          </a:ln>
        </p:spPr>
        <p:txBody>
          <a:bodyPr wrap="square" lIns="89996" tIns="46798" rIns="89996" bIns="46798" rtlCol="0" anchor="t">
            <a:spAutoFit/>
          </a:bodyPr>
          <a:lstStyle/>
          <a:p>
            <a:pPr marL="171450" indent="-171450">
              <a:lnSpc>
                <a:spcPct val="150000"/>
              </a:lnSpc>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公安一所认证平台目前一共对外提供十二种身份认证服务模式</a:t>
            </a:r>
            <a:endParaRPr lang="en-US" altLang="zh-CN" sz="14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“复合信息”：</a:t>
            </a:r>
            <a:r>
              <a:rPr lang="zh-CN" altLang="en-US" sz="1400" dirty="0">
                <a:latin typeface="微软雅黑" panose="020B0503020204020204" pitchFamily="34" charset="-122"/>
                <a:ea typeface="微软雅黑" panose="020B0503020204020204" pitchFamily="34" charset="-122"/>
              </a:rPr>
              <a:t>对提供的姓名、公民身份号码、有效期起始日期、有效期截止日期四项信息作为认证申请保留数据进行验证</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“简项信息”：</a:t>
            </a:r>
            <a:r>
              <a:rPr lang="zh-CN" altLang="en-US" sz="1400" dirty="0">
                <a:latin typeface="微软雅黑" panose="020B0503020204020204" pitchFamily="34" charset="-122"/>
                <a:ea typeface="微软雅黑" panose="020B0503020204020204" pitchFamily="34" charset="-122"/>
              </a:rPr>
              <a:t>对提供的姓名、身份证号两项信息作为认证申请保留数据进行验证</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身份证有效期认证</a:t>
            </a:r>
            <a:r>
              <a:rPr lang="zh-CN" altLang="en-US" sz="1400"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一所目前对外开放，主要提供给银行客户，但总体量较少，总调用量约</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多万次。提供三种认证方式：</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、有效期对比。</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、身份证状态（有效、无效、注销等）。</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、有效期范围对比。</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1400" b="1" dirty="0">
                <a:solidFill>
                  <a:srgbClr val="FF0000"/>
                </a:solidFill>
                <a:latin typeface="微软雅黑" panose="020B0503020204020204" pitchFamily="34" charset="-122"/>
                <a:ea typeface="微软雅黑" panose="020B0503020204020204" pitchFamily="34" charset="-122"/>
              </a:rPr>
              <a:t>认证服务：</a:t>
            </a:r>
            <a:r>
              <a:rPr lang="zh-CN" altLang="en-US" sz="1400" dirty="0">
                <a:latin typeface="微软雅黑" panose="020B0503020204020204" pitchFamily="34" charset="-122"/>
                <a:ea typeface="微软雅黑" panose="020B0503020204020204" pitchFamily="34" charset="-122"/>
              </a:rPr>
              <a:t>电信内部如翼支付、政企等都单独与一所签约购买认证服务，统一</a:t>
            </a:r>
            <a:r>
              <a:rPr lang="en-US" altLang="zh-CN" sz="1400" dirty="0">
                <a:latin typeface="微软雅黑" panose="020B0503020204020204" pitchFamily="34" charset="-122"/>
                <a:ea typeface="微软雅黑" panose="020B0503020204020204" pitchFamily="34" charset="-122"/>
              </a:rPr>
              <a:t>SDK</a:t>
            </a:r>
            <a:r>
              <a:rPr lang="zh-CN" altLang="en-US" sz="1400" dirty="0">
                <a:latin typeface="微软雅黑" panose="020B0503020204020204" pitchFamily="34" charset="-122"/>
                <a:ea typeface="微软雅黑" panose="020B0503020204020204" pitchFamily="34" charset="-122"/>
              </a:rPr>
              <a:t>接入，统一谈价。</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0542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一、背景（</a:t>
            </a:r>
            <a:r>
              <a:rPr lang="en-US" altLang="zh-CN" dirty="0"/>
              <a:t>6/6</a:t>
            </a:r>
            <a:r>
              <a:rPr lang="zh-CN" altLang="en-US" dirty="0"/>
              <a:t>） “数字身份”友商推进情况</a:t>
            </a:r>
          </a:p>
        </p:txBody>
      </p:sp>
      <p:graphicFrame>
        <p:nvGraphicFramePr>
          <p:cNvPr id="5" name="表格 5">
            <a:extLst>
              <a:ext uri="{FF2B5EF4-FFF2-40B4-BE49-F238E27FC236}">
                <a16:creationId xmlns:a16="http://schemas.microsoft.com/office/drawing/2014/main" id="{E1137D99-699F-4DA4-8420-18E178697786}"/>
              </a:ext>
            </a:extLst>
          </p:cNvPr>
          <p:cNvGraphicFramePr>
            <a:graphicFrameLocks noGrp="1"/>
          </p:cNvGraphicFramePr>
          <p:nvPr>
            <p:extLst>
              <p:ext uri="{D42A27DB-BD31-4B8C-83A1-F6EECF244321}">
                <p14:modId xmlns:p14="http://schemas.microsoft.com/office/powerpoint/2010/main" val="3380183230"/>
              </p:ext>
            </p:extLst>
          </p:nvPr>
        </p:nvGraphicFramePr>
        <p:xfrm>
          <a:off x="659396" y="1347416"/>
          <a:ext cx="10845099" cy="5118682"/>
        </p:xfrm>
        <a:graphic>
          <a:graphicData uri="http://schemas.openxmlformats.org/drawingml/2006/table">
            <a:tbl>
              <a:tblPr firstRow="1" bandRow="1"/>
              <a:tblGrid>
                <a:gridCol w="2892004">
                  <a:extLst>
                    <a:ext uri="{9D8B030D-6E8A-4147-A177-3AD203B41FA5}">
                      <a16:colId xmlns:a16="http://schemas.microsoft.com/office/drawing/2014/main" val="4145227755"/>
                    </a:ext>
                  </a:extLst>
                </a:gridCol>
                <a:gridCol w="4134168">
                  <a:extLst>
                    <a:ext uri="{9D8B030D-6E8A-4147-A177-3AD203B41FA5}">
                      <a16:colId xmlns:a16="http://schemas.microsoft.com/office/drawing/2014/main" val="1165466504"/>
                    </a:ext>
                  </a:extLst>
                </a:gridCol>
                <a:gridCol w="3818927">
                  <a:extLst>
                    <a:ext uri="{9D8B030D-6E8A-4147-A177-3AD203B41FA5}">
                      <a16:colId xmlns:a16="http://schemas.microsoft.com/office/drawing/2014/main" val="2313975462"/>
                    </a:ext>
                  </a:extLst>
                </a:gridCol>
              </a:tblGrid>
              <a:tr h="781672">
                <a:tc>
                  <a:txBody>
                    <a:bodyPr/>
                    <a:lstStyle/>
                    <a:p>
                      <a:pPr algn="r"/>
                      <a:r>
                        <a:rPr lang="zh-CN" altLang="en-US" sz="1400" dirty="0"/>
                        <a:t>                            名称</a:t>
                      </a:r>
                      <a:endParaRPr lang="en-US" altLang="zh-CN" sz="1400" dirty="0"/>
                    </a:p>
                    <a:p>
                      <a:pPr algn="l"/>
                      <a:r>
                        <a:rPr lang="zh-CN" altLang="en-US" sz="1400" dirty="0"/>
                        <a:t>条目</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w="19050" cap="flat" cmpd="sng" algn="ctr">
                      <a:solidFill>
                        <a:srgbClr val="FF0000"/>
                      </a:solidFill>
                      <a:prstDash val="solid"/>
                      <a:round/>
                      <a:headEnd type="none" w="med" len="med"/>
                      <a:tailEnd type="none" w="med" len="med"/>
                    </a:lnTlToBr>
                  </a:tcPr>
                </a:tc>
                <a:tc>
                  <a:txBody>
                    <a:bodyPr/>
                    <a:lstStyle/>
                    <a:p>
                      <a:pPr algn="ctr"/>
                      <a:r>
                        <a:rPr lang="zh-CN" altLang="en-US" sz="1400" dirty="0"/>
                        <a:t>中国移动</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a:r>
                        <a:rPr lang="zh-CN" altLang="en-US" sz="1400" dirty="0"/>
                        <a:t>中国联通</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18962023"/>
                  </a:ext>
                </a:extLst>
              </a:tr>
              <a:tr h="529795">
                <a:tc>
                  <a:txBody>
                    <a:bodyPr/>
                    <a:lstStyle/>
                    <a:p>
                      <a:pPr algn="ctr"/>
                      <a:r>
                        <a:rPr lang="zh-CN" altLang="en-US" sz="1400" dirty="0"/>
                        <a:t>业务承接单位</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中移金科</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联通在线</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79711134"/>
                  </a:ext>
                </a:extLst>
              </a:tr>
              <a:tr h="529795">
                <a:tc>
                  <a:txBody>
                    <a:bodyPr/>
                    <a:lstStyle/>
                    <a:p>
                      <a:pPr algn="ctr"/>
                      <a:r>
                        <a:rPr lang="zh-CN" altLang="en-US" sz="1400" dirty="0"/>
                        <a:t>集团支撑</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投入支持超级</a:t>
                      </a:r>
                      <a:r>
                        <a:rPr lang="en-US" altLang="zh-CN" sz="1400" dirty="0"/>
                        <a:t>SIM</a:t>
                      </a:r>
                      <a:r>
                        <a:rPr lang="zh-CN" altLang="en-US" sz="1400" dirty="0"/>
                        <a:t>卡业务，约</a:t>
                      </a:r>
                      <a:r>
                        <a:rPr lang="en-US" altLang="zh-CN" sz="1400" dirty="0"/>
                        <a:t>4000</a:t>
                      </a:r>
                      <a:r>
                        <a:rPr lang="zh-CN" altLang="en-US" sz="1400" dirty="0"/>
                        <a:t>万成本，市场化结算以合同结算至金科</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赞无明确政策</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99386748"/>
                  </a:ext>
                </a:extLst>
              </a:tr>
              <a:tr h="529795">
                <a:tc>
                  <a:txBody>
                    <a:bodyPr/>
                    <a:lstStyle/>
                    <a:p>
                      <a:pPr algn="ctr"/>
                      <a:r>
                        <a:rPr lang="zh-CN" altLang="en-US" sz="1400" dirty="0"/>
                        <a:t>考核</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配合承接</a:t>
                      </a:r>
                      <a:r>
                        <a:rPr lang="en-US" altLang="zh-CN" sz="1400" dirty="0"/>
                        <a:t>W</a:t>
                      </a:r>
                      <a:r>
                        <a:rPr lang="zh-CN" altLang="en-US" sz="1400" dirty="0"/>
                        <a:t>工程完成产品平台能力建设，拓展</a:t>
                      </a:r>
                      <a:r>
                        <a:rPr lang="en-US" altLang="zh-CN" sz="1400" dirty="0"/>
                        <a:t>3</a:t>
                      </a:r>
                      <a:r>
                        <a:rPr lang="zh-CN" altLang="en-US" sz="1400" dirty="0"/>
                        <a:t>个以上典型应用场景，其中：酒店</a:t>
                      </a:r>
                      <a:r>
                        <a:rPr lang="en-US" altLang="zh-CN" sz="1400" dirty="0"/>
                        <a:t>3</a:t>
                      </a:r>
                      <a:r>
                        <a:rPr lang="zh-CN" altLang="en-US" sz="1400" dirty="0"/>
                        <a:t>家以上、文旅景区</a:t>
                      </a:r>
                      <a:r>
                        <a:rPr lang="en-US" altLang="zh-CN" sz="1400" dirty="0"/>
                        <a:t>3</a:t>
                      </a:r>
                      <a:r>
                        <a:rPr lang="zh-CN" altLang="en-US" sz="1400" dirty="0"/>
                        <a:t>个、访客系统接入</a:t>
                      </a:r>
                      <a:r>
                        <a:rPr lang="en-US" altLang="zh-CN" sz="1400" dirty="0"/>
                        <a:t>10</a:t>
                      </a:r>
                      <a:r>
                        <a:rPr lang="zh-CN" altLang="en-US" sz="1400" dirty="0"/>
                        <a:t>家。暂无收入和用户发展指标考核，数字身份业务考核</a:t>
                      </a:r>
                      <a:r>
                        <a:rPr lang="en-US" altLang="zh-CN" sz="1400" dirty="0"/>
                        <a:t>25</a:t>
                      </a:r>
                      <a:r>
                        <a:rPr lang="zh-CN" altLang="en-US" sz="1400" dirty="0"/>
                        <a:t>分，占总体公司考核</a:t>
                      </a:r>
                      <a:r>
                        <a:rPr lang="en-US" altLang="zh-CN" sz="1400" dirty="0"/>
                        <a:t>25%</a:t>
                      </a:r>
                      <a:endParaRPr lang="zh-CN" altLang="en-US" sz="1400" dirty="0"/>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暂无明确考核内容</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526830958"/>
                  </a:ext>
                </a:extLst>
              </a:tr>
              <a:tr h="529795">
                <a:tc>
                  <a:txBody>
                    <a:bodyPr/>
                    <a:lstStyle/>
                    <a:p>
                      <a:pPr algn="ctr"/>
                      <a:r>
                        <a:rPr lang="zh-CN" altLang="en-US" sz="1400" dirty="0"/>
                        <a:t>定义场景</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文旅，访客，金融，铁路，民航，酒店</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1400" dirty="0"/>
                        <a:t>暂无明确定义</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94653378"/>
                  </a:ext>
                </a:extLst>
              </a:tr>
              <a:tr h="529795">
                <a:tc>
                  <a:txBody>
                    <a:bodyPr/>
                    <a:lstStyle/>
                    <a:p>
                      <a:pPr algn="ctr"/>
                      <a:r>
                        <a:rPr lang="zh-CN" altLang="en-US" sz="1400" dirty="0"/>
                        <a:t>目前主要推广场景</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门禁、文旅</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en-US" altLang="zh-CN" sz="1400" dirty="0"/>
                        <a:t>SIM</a:t>
                      </a:r>
                      <a:r>
                        <a:rPr lang="zh-CN" altLang="en-US" sz="1400" dirty="0"/>
                        <a:t>盾（芯盾）</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258861012"/>
                  </a:ext>
                </a:extLst>
              </a:tr>
              <a:tr h="529795">
                <a:tc>
                  <a:txBody>
                    <a:bodyPr/>
                    <a:lstStyle/>
                    <a:p>
                      <a:pPr algn="ctr"/>
                      <a:r>
                        <a:rPr lang="zh-CN" altLang="en-US" sz="1400" dirty="0"/>
                        <a:t>平台</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自建身份认证平台、身份认证</a:t>
                      </a:r>
                      <a:r>
                        <a:rPr lang="en-US" altLang="zh-CN" sz="1400" dirty="0"/>
                        <a:t>TSM</a:t>
                      </a:r>
                      <a:r>
                        <a:rPr lang="zh-CN" altLang="en-US" sz="1400" dirty="0"/>
                        <a:t>平台</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自建身份认证平台、身份认证</a:t>
                      </a:r>
                      <a:r>
                        <a:rPr lang="en-US" altLang="zh-CN" sz="1400" dirty="0"/>
                        <a:t>TSM</a:t>
                      </a:r>
                      <a:r>
                        <a:rPr lang="zh-CN" altLang="en-US" sz="1400" dirty="0"/>
                        <a:t>平台</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379405548"/>
                  </a:ext>
                </a:extLst>
              </a:tr>
              <a:tr h="529795">
                <a:tc>
                  <a:txBody>
                    <a:bodyPr/>
                    <a:lstStyle/>
                    <a:p>
                      <a:pPr algn="ctr"/>
                      <a:r>
                        <a:rPr lang="zh-CN" altLang="en-US" sz="1400" dirty="0"/>
                        <a:t>业务入口</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和包</a:t>
                      </a:r>
                      <a:r>
                        <a:rPr lang="en-US" altLang="zh-CN" sz="1400" dirty="0"/>
                        <a:t>APP</a:t>
                      </a:r>
                      <a:r>
                        <a:rPr lang="zh-CN" altLang="en-US" sz="1400" dirty="0"/>
                        <a:t>：我的</a:t>
                      </a:r>
                      <a:r>
                        <a:rPr lang="en-US" altLang="zh-CN" sz="1400" dirty="0"/>
                        <a:t>-&gt;SIM</a:t>
                      </a:r>
                      <a:r>
                        <a:rPr lang="zh-CN" altLang="en-US" sz="1400" dirty="0"/>
                        <a:t>数字身份；</a:t>
                      </a:r>
                      <a:endParaRPr lang="en-US" altLang="zh-CN" sz="1400" dirty="0"/>
                    </a:p>
                    <a:p>
                      <a:r>
                        <a:rPr lang="zh-CN" altLang="en-US" sz="1400" dirty="0"/>
                        <a:t>微信小程序：</a:t>
                      </a:r>
                      <a:r>
                        <a:rPr lang="en-US" altLang="zh-CN" sz="1400" dirty="0"/>
                        <a:t>SIM</a:t>
                      </a:r>
                      <a:r>
                        <a:rPr lang="zh-CN" altLang="en-US" sz="1400" dirty="0"/>
                        <a:t>数字身份；</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r>
                        <a:rPr lang="zh-CN" altLang="en-US" sz="1400" dirty="0"/>
                        <a:t>联通</a:t>
                      </a:r>
                      <a:r>
                        <a:rPr lang="en-US" altLang="zh-CN" sz="1400" dirty="0"/>
                        <a:t>APP,</a:t>
                      </a:r>
                      <a:r>
                        <a:rPr lang="zh-CN" altLang="en-US" sz="1400" dirty="0"/>
                        <a:t>已完成内部测试，未正式上线</a:t>
                      </a: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73879651"/>
                  </a:ext>
                </a:extLst>
              </a:tr>
            </a:tbl>
          </a:graphicData>
        </a:graphic>
      </p:graphicFrame>
      <p:pic>
        <p:nvPicPr>
          <p:cNvPr id="7" name="图形 6">
            <a:extLst>
              <a:ext uri="{FF2B5EF4-FFF2-40B4-BE49-F238E27FC236}">
                <a16:creationId xmlns:a16="http://schemas.microsoft.com/office/drawing/2014/main" id="{F99907BF-A3AD-484A-B18A-9D768855A5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1824" y="1412776"/>
            <a:ext cx="667690" cy="667690"/>
          </a:xfrm>
          <a:prstGeom prst="rect">
            <a:avLst/>
          </a:prstGeom>
        </p:spPr>
      </p:pic>
      <p:pic>
        <p:nvPicPr>
          <p:cNvPr id="9" name="图形 8">
            <a:extLst>
              <a:ext uri="{FF2B5EF4-FFF2-40B4-BE49-F238E27FC236}">
                <a16:creationId xmlns:a16="http://schemas.microsoft.com/office/drawing/2014/main" id="{A94E51D0-09AB-4C4E-B400-DC5DA07A209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2264" y="1412776"/>
            <a:ext cx="667690" cy="667690"/>
          </a:xfrm>
          <a:prstGeom prst="rect">
            <a:avLst/>
          </a:prstGeom>
        </p:spPr>
      </p:pic>
    </p:spTree>
    <p:extLst>
      <p:ext uri="{BB962C8B-B14F-4D97-AF65-F5344CB8AC3E}">
        <p14:creationId xmlns:p14="http://schemas.microsoft.com/office/powerpoint/2010/main" val="121647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9" y="122216"/>
            <a:ext cx="11688319" cy="658085"/>
          </a:xfrm>
        </p:spPr>
        <p:txBody>
          <a:bodyPr/>
          <a:lstStyle/>
          <a:p>
            <a:r>
              <a:rPr lang="zh-CN" altLang="en-US" dirty="0"/>
              <a:t>目录</a:t>
            </a:r>
          </a:p>
        </p:txBody>
      </p:sp>
      <p:grpSp>
        <p:nvGrpSpPr>
          <p:cNvPr id="5" name="组合 4"/>
          <p:cNvGrpSpPr/>
          <p:nvPr/>
        </p:nvGrpSpPr>
        <p:grpSpPr>
          <a:xfrm>
            <a:off x="2215982" y="1983271"/>
            <a:ext cx="8168985" cy="461102"/>
            <a:chOff x="2215982" y="3519457"/>
            <a:chExt cx="8168985" cy="758342"/>
          </a:xfrm>
          <a:solidFill>
            <a:schemeClr val="bg1">
              <a:lumMod val="95000"/>
            </a:schemeClr>
          </a:solidFill>
        </p:grpSpPr>
        <p:sp>
          <p:nvSpPr>
            <p:cNvPr id="6" name="AutoShape 10"/>
            <p:cNvSpPr>
              <a:spLocks noChangeArrowheads="1"/>
            </p:cNvSpPr>
            <p:nvPr/>
          </p:nvSpPr>
          <p:spPr bwMode="auto">
            <a:xfrm>
              <a:off x="3240859" y="3519458"/>
              <a:ext cx="7144108"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zh-CN" altLang="en-US"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背景情况</a:t>
              </a:r>
            </a:p>
          </p:txBody>
        </p:sp>
        <p:sp>
          <p:nvSpPr>
            <p:cNvPr id="7" name="AutoShape 10"/>
            <p:cNvSpPr>
              <a:spLocks noChangeArrowheads="1"/>
            </p:cNvSpPr>
            <p:nvPr/>
          </p:nvSpPr>
          <p:spPr bwMode="auto">
            <a:xfrm>
              <a:off x="2215982" y="3519457"/>
              <a:ext cx="576064" cy="758341"/>
            </a:xfrm>
            <a:prstGeom prst="roundRect">
              <a:avLst>
                <a:gd name="adj" fmla="val 11257"/>
              </a:avLst>
            </a:prstGeom>
            <a:grpFill/>
            <a:ln w="9525" algn="ctr">
              <a:noFill/>
              <a:round/>
            </a:ln>
            <a:effectLst/>
          </p:spPr>
          <p:txBody>
            <a:bodyPr wrap="square" lIns="72000" rIns="72000" anchor="ctr">
              <a:noAutofit/>
            </a:bodyPr>
            <a:lstStyle/>
            <a:p>
              <a:pPr lvl="0" algn="ctr" defTabSz="457200">
                <a:buClrTx/>
                <a:buSzTx/>
                <a:buFontTx/>
                <a:defRPr/>
              </a:pPr>
              <a:r>
                <a:rPr lang="en-US" altLang="zh-CN" sz="2000" b="1" kern="0" dirty="0">
                  <a:solidFill>
                    <a:schemeClr val="bg1">
                      <a:lumMod val="50000"/>
                    </a:schemeClr>
                  </a:solidFill>
                  <a:latin typeface="华文细黑" panose="02010600040101010101" pitchFamily="2" charset="-122"/>
                  <a:ea typeface="华文细黑" panose="02010600040101010101" pitchFamily="2" charset="-122"/>
                  <a:cs typeface="+mn-ea"/>
                  <a:sym typeface="华文细黑" panose="02010600040101010101" pitchFamily="2" charset="-122"/>
                </a:rPr>
                <a:t>1</a:t>
              </a:r>
            </a:p>
          </p:txBody>
        </p:sp>
      </p:grpSp>
      <p:grpSp>
        <p:nvGrpSpPr>
          <p:cNvPr id="8" name="组合 7"/>
          <p:cNvGrpSpPr/>
          <p:nvPr/>
        </p:nvGrpSpPr>
        <p:grpSpPr>
          <a:xfrm>
            <a:off x="2215982" y="2892543"/>
            <a:ext cx="8168985" cy="461101"/>
            <a:chOff x="2215982" y="4461954"/>
            <a:chExt cx="8168985" cy="758341"/>
          </a:xfrm>
          <a:solidFill>
            <a:srgbClr val="C00000"/>
          </a:solidFill>
        </p:grpSpPr>
        <p:sp>
          <p:nvSpPr>
            <p:cNvPr id="9" name="AutoShape 10"/>
            <p:cNvSpPr>
              <a:spLocks noChangeArrowheads="1"/>
            </p:cNvSpPr>
            <p:nvPr/>
          </p:nvSpPr>
          <p:spPr bwMode="auto">
            <a:xfrm>
              <a:off x="3240859" y="4461954"/>
              <a:ext cx="7144108"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数字身份产品介绍</a:t>
              </a:r>
            </a:p>
          </p:txBody>
        </p:sp>
        <p:sp>
          <p:nvSpPr>
            <p:cNvPr id="10" name="AutoShape 10"/>
            <p:cNvSpPr>
              <a:spLocks noChangeArrowheads="1"/>
            </p:cNvSpPr>
            <p:nvPr/>
          </p:nvSpPr>
          <p:spPr bwMode="auto">
            <a:xfrm>
              <a:off x="2215982" y="4461954"/>
              <a:ext cx="576064" cy="758341"/>
            </a:xfrm>
            <a:prstGeom prst="roundRect">
              <a:avLst>
                <a:gd name="adj" fmla="val 11257"/>
              </a:avLst>
            </a:prstGeom>
            <a:grpFill/>
            <a:ln w="9525" algn="ctr">
              <a:noFill/>
              <a:round/>
            </a:ln>
            <a:effectLst/>
          </p:spPr>
          <p:txBody>
            <a:bodyPr wrap="square" lIns="72000" rIns="72000" anchor="ctr"/>
            <a:lstStyle/>
            <a:p>
              <a:pPr algn="ctr" defTabSz="457200">
                <a:defRPr/>
              </a:pPr>
              <a:r>
                <a:rPr lang="en-US" altLang="zh-CN" sz="2000" b="1" kern="0" dirty="0">
                  <a:solidFill>
                    <a:schemeClr val="bg1"/>
                  </a:solidFill>
                  <a:latin typeface="华文细黑" panose="02010600040101010101" pitchFamily="2" charset="-122"/>
                  <a:ea typeface="华文细黑" panose="02010600040101010101" pitchFamily="2" charset="-122"/>
                  <a:cs typeface="+mn-ea"/>
                  <a:sym typeface="华文细黑" panose="02010600040101010101" pitchFamily="2" charset="-122"/>
                </a:rPr>
                <a:t>2</a:t>
              </a:r>
            </a:p>
          </p:txBody>
        </p:sp>
      </p:grpSp>
      <p:grpSp>
        <p:nvGrpSpPr>
          <p:cNvPr id="11" name="组合 10"/>
          <p:cNvGrpSpPr/>
          <p:nvPr/>
        </p:nvGrpSpPr>
        <p:grpSpPr>
          <a:xfrm>
            <a:off x="2232914" y="3668142"/>
            <a:ext cx="8168985" cy="461101"/>
            <a:chOff x="2215982" y="3519457"/>
            <a:chExt cx="8168985" cy="758341"/>
          </a:xfrm>
        </p:grpSpPr>
        <p:sp>
          <p:nvSpPr>
            <p:cNvPr id="12" name="AutoShape 10"/>
            <p:cNvSpPr>
              <a:spLocks noChangeArrowheads="1"/>
            </p:cNvSpPr>
            <p:nvPr/>
          </p:nvSpPr>
          <p:spPr bwMode="auto">
            <a:xfrm>
              <a:off x="3240859" y="3519457"/>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SIM</a:t>
              </a: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数字身份实施方案</a:t>
              </a:r>
            </a:p>
          </p:txBody>
        </p:sp>
        <p:sp>
          <p:nvSpPr>
            <p:cNvPr id="13" name="AutoShape 10"/>
            <p:cNvSpPr>
              <a:spLocks noChangeArrowheads="1"/>
            </p:cNvSpPr>
            <p:nvPr/>
          </p:nvSpPr>
          <p:spPr bwMode="auto">
            <a:xfrm>
              <a:off x="2215982" y="3519457"/>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3</a:t>
              </a:r>
            </a:p>
          </p:txBody>
        </p:sp>
      </p:grpSp>
      <p:grpSp>
        <p:nvGrpSpPr>
          <p:cNvPr id="14" name="组合 13"/>
          <p:cNvGrpSpPr/>
          <p:nvPr/>
        </p:nvGrpSpPr>
        <p:grpSpPr>
          <a:xfrm>
            <a:off x="2232914" y="4518146"/>
            <a:ext cx="8168985" cy="461101"/>
            <a:chOff x="2215982" y="4461954"/>
            <a:chExt cx="8168985" cy="758341"/>
          </a:xfrm>
        </p:grpSpPr>
        <p:sp>
          <p:nvSpPr>
            <p:cNvPr id="15" name="AutoShape 10"/>
            <p:cNvSpPr>
              <a:spLocks noChangeArrowheads="1"/>
            </p:cNvSpPr>
            <p:nvPr/>
          </p:nvSpPr>
          <p:spPr bwMode="auto">
            <a:xfrm>
              <a:off x="3240859" y="4461954"/>
              <a:ext cx="7144108" cy="758341"/>
            </a:xfrm>
            <a:prstGeom prst="roundRect">
              <a:avLst>
                <a:gd name="adj" fmla="val 11257"/>
              </a:avLst>
            </a:prstGeom>
            <a:solidFill>
              <a:schemeClr val="bg1">
                <a:lumMod val="95000"/>
              </a:schemeClr>
            </a:solidFill>
            <a:ln w="9525" algn="ctr">
              <a:noFill/>
              <a:round/>
            </a:ln>
            <a:effectLst/>
          </p:spPr>
          <p:txBody>
            <a:bodyPr wrap="square" lIns="72000" rIns="72000" anchor="ctr"/>
            <a:lstStyle/>
            <a:p>
              <a:pPr algn="ctr" defTabSz="457200">
                <a:defRPr/>
              </a:pPr>
              <a:r>
                <a:rPr lang="zh-CN" altLang="en-US"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整体工作计划及所需资源</a:t>
              </a:r>
            </a:p>
          </p:txBody>
        </p:sp>
        <p:sp>
          <p:nvSpPr>
            <p:cNvPr id="16" name="AutoShape 10"/>
            <p:cNvSpPr>
              <a:spLocks noChangeArrowheads="1"/>
            </p:cNvSpPr>
            <p:nvPr/>
          </p:nvSpPr>
          <p:spPr bwMode="auto">
            <a:xfrm>
              <a:off x="2215982" y="4461954"/>
              <a:ext cx="576064" cy="758341"/>
            </a:xfrm>
            <a:prstGeom prst="roundRect">
              <a:avLst>
                <a:gd name="adj" fmla="val 11257"/>
              </a:avLst>
            </a:prstGeom>
            <a:solidFill>
              <a:sysClr val="window" lastClr="FFFFFF">
                <a:lumMod val="95000"/>
              </a:sysClr>
            </a:solidFill>
            <a:ln w="9525" algn="ctr">
              <a:noFill/>
              <a:round/>
            </a:ln>
            <a:effectLst/>
          </p:spPr>
          <p:txBody>
            <a:bodyPr wrap="square" lIns="72000" rIns="72000" anchor="ctr"/>
            <a:lstStyle/>
            <a:p>
              <a:pPr algn="ctr" defTabSz="457200">
                <a:defRPr/>
              </a:pPr>
              <a:r>
                <a:rPr lang="en-US" altLang="zh-CN" sz="2000" b="1" kern="0" dirty="0">
                  <a:solidFill>
                    <a:prstClr val="black">
                      <a:lumMod val="50000"/>
                      <a:lumOff val="50000"/>
                    </a:prstClr>
                  </a:solidFill>
                  <a:latin typeface="华文细黑" panose="02010600040101010101" pitchFamily="2" charset="-122"/>
                  <a:ea typeface="华文细黑" panose="02010600040101010101" pitchFamily="2" charset="-122"/>
                  <a:cs typeface="+mn-ea"/>
                  <a:sym typeface="华文细黑" panose="02010600040101010101" pitchFamily="2" charset="-122"/>
                </a:rPr>
                <a:t>4</a:t>
              </a:r>
            </a:p>
          </p:txBody>
        </p:sp>
      </p:grpSp>
    </p:spTree>
    <p:extLst>
      <p:ext uri="{BB962C8B-B14F-4D97-AF65-F5344CB8AC3E}">
        <p14:creationId xmlns:p14="http://schemas.microsoft.com/office/powerpoint/2010/main" val="932985897"/>
      </p:ext>
    </p:extLst>
  </p:cSld>
  <p:clrMapOvr>
    <a:masterClrMapping/>
  </p:clrMapOvr>
</p:sld>
</file>

<file path=ppt/theme/theme1.xml><?xml version="1.0" encoding="utf-8"?>
<a:theme xmlns:a="http://schemas.openxmlformats.org/drawingml/2006/main" name="11_CT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89996" tIns="46798" rIns="89996" bIns="46798" rtlCol="0" anchor="ctr">
        <a:noAutofit/>
      </a:bodyPr>
      <a:lstStyle>
        <a:defPPr algn="ctr">
          <a:defRPr dirty="0">
            <a:solidFill>
              <a:srgbClr val="FF0000"/>
            </a:solidFill>
            <a:latin typeface="华文细黑" panose="02010600040101010101" pitchFamily="2" charset="-122"/>
            <a:ea typeface="华文细黑" panose="02010600040101010101" pitchFamily="2" charset="-122"/>
          </a:defRPr>
        </a:defPPr>
      </a:lstStyle>
      <a:style>
        <a:lnRef idx="1">
          <a:schemeClr val="accent1"/>
        </a:lnRef>
        <a:fillRef idx="2">
          <a:schemeClr val="accent1"/>
        </a:fillRef>
        <a:effectRef idx="1">
          <a:schemeClr val="accent1"/>
        </a:effectRef>
        <a:fontRef idx="minor">
          <a:schemeClr val="dk1"/>
        </a:fontRef>
      </a:style>
    </a:spDef>
    <a:txDef>
      <a:spPr bwMode="auto">
        <a:noFill/>
        <a:ln w="12700">
          <a:noFill/>
          <a:miter lim="800000"/>
        </a:ln>
      </a:spPr>
      <a:bodyPr wrap="square" lIns="89996" tIns="46798" rIns="89996" bIns="46798" rtlCol="0" anchor="t">
        <a:spAutoFit/>
      </a:bodyPr>
      <a:lstStyle>
        <a:defPPr>
          <a:defRPr dirty="0" smtClean="0">
            <a:latin typeface="华文细黑" panose="02010600040101010101" pitchFamily="2" charset="-122"/>
            <a:ea typeface="华文细黑" panose="02010600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10956</TotalTime>
  <Words>3943</Words>
  <Application>Microsoft Office PowerPoint</Application>
  <PresentationFormat>宽屏</PresentationFormat>
  <Paragraphs>580</Paragraphs>
  <Slides>25</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7" baseType="lpstr">
      <vt:lpstr>Microsoft YaHei UI</vt:lpstr>
      <vt:lpstr>黑体</vt:lpstr>
      <vt:lpstr>华文细黑</vt:lpstr>
      <vt:lpstr>微软雅黑</vt:lpstr>
      <vt:lpstr>微软雅黑 Light</vt:lpstr>
      <vt:lpstr>Arial</vt:lpstr>
      <vt:lpstr>Calibri</vt:lpstr>
      <vt:lpstr>Tahoma</vt:lpstr>
      <vt:lpstr>Times New Roman</vt:lpstr>
      <vt:lpstr>Wingdings</vt:lpstr>
      <vt:lpstr>11_CT主题</vt:lpstr>
      <vt:lpstr>Visio</vt:lpstr>
      <vt:lpstr>PowerPoint 演示文稿</vt:lpstr>
      <vt:lpstr>目录</vt:lpstr>
      <vt:lpstr>一、背景（1/6）融合创新，打造中国电信新一代“云SIM卡”</vt:lpstr>
      <vt:lpstr>一、背景（2/6）身份认证市场规模庞大</vt:lpstr>
      <vt:lpstr>一、背景（3/6）身份认证行业发展情况</vt:lpstr>
      <vt:lpstr>一、背景（4/6） “实名认证”国家政策法规及企业要求</vt:lpstr>
      <vt:lpstr>一、背景(5/6)：公安一所身份认证能力</vt:lpstr>
      <vt:lpstr>一、背景（6/6） “数字身份”友商推进情况</vt:lpstr>
      <vt:lpstr>目录</vt:lpstr>
      <vt:lpstr>二、SIM数字身份产品（1/4）产品总体视图</vt:lpstr>
      <vt:lpstr>二、SIM数字身份产品（2/4）总体业务系统架构</vt:lpstr>
      <vt:lpstr>二、SIM数字身份产品(3/4)：SDK开通认证一体化插件</vt:lpstr>
      <vt:lpstr>二、SIM数字身份产品(4/4)：SIM数字身份认证平台</vt:lpstr>
      <vt:lpstr>目录</vt:lpstr>
      <vt:lpstr>三、实施方案（1/6）：SDK开通认证一体化插件</vt:lpstr>
      <vt:lpstr>三、实施方案（2/6）：认证平台实施规划</vt:lpstr>
      <vt:lpstr>三、实施方案（3/6）：数字身份TSM平台</vt:lpstr>
      <vt:lpstr>三、实施方案（4/6） ：SIM卡应用</vt:lpstr>
      <vt:lpstr>三、实施方案（5/6）：“SIM数字身份”小程序</vt:lpstr>
      <vt:lpstr>三、实施方案（6/6）：区块链数字身份系统</vt:lpstr>
      <vt:lpstr>三、实施方案（6/6）：电信NFT数字资产解决方案</vt:lpstr>
      <vt:lpstr>目录</vt:lpstr>
      <vt:lpstr>项目任务分工</vt:lpstr>
      <vt:lpstr>四、 整体工作计划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5G2019</dc:title>
  <dc:creator>xuyh</dc:creator>
  <cp:lastModifiedBy>子栋</cp:lastModifiedBy>
  <cp:revision>5163</cp:revision>
  <cp:lastPrinted>2021-11-26T08:04:17Z</cp:lastPrinted>
  <dcterms:created xsi:type="dcterms:W3CDTF">2019-02-28T19:15:00Z</dcterms:created>
  <dcterms:modified xsi:type="dcterms:W3CDTF">2021-12-31T10:58:50Z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71DBBF22035644829E128901728B7802</vt:lpwstr>
  </property>
</Properties>
</file>